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4"/>
  </p:notesMasterIdLst>
  <p:sldIdLst>
    <p:sldId id="256" r:id="rId2"/>
    <p:sldId id="280" r:id="rId3"/>
    <p:sldId id="278" r:id="rId4"/>
    <p:sldId id="279" r:id="rId5"/>
    <p:sldId id="281" r:id="rId6"/>
    <p:sldId id="268" r:id="rId7"/>
    <p:sldId id="306" r:id="rId8"/>
    <p:sldId id="259" r:id="rId9"/>
    <p:sldId id="267" r:id="rId10"/>
    <p:sldId id="266" r:id="rId11"/>
    <p:sldId id="257" r:id="rId12"/>
    <p:sldId id="258" r:id="rId13"/>
    <p:sldId id="260" r:id="rId14"/>
    <p:sldId id="261" r:id="rId15"/>
    <p:sldId id="262" r:id="rId16"/>
    <p:sldId id="273" r:id="rId17"/>
    <p:sldId id="274" r:id="rId18"/>
    <p:sldId id="275" r:id="rId19"/>
    <p:sldId id="276" r:id="rId20"/>
    <p:sldId id="264" r:id="rId21"/>
    <p:sldId id="263" r:id="rId22"/>
    <p:sldId id="269" r:id="rId23"/>
    <p:sldId id="270" r:id="rId24"/>
    <p:sldId id="271" r:id="rId25"/>
    <p:sldId id="277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307" r:id="rId35"/>
    <p:sldId id="308" r:id="rId36"/>
    <p:sldId id="290" r:id="rId37"/>
    <p:sldId id="291" r:id="rId38"/>
    <p:sldId id="302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3" r:id="rId50"/>
    <p:sldId id="304" r:id="rId51"/>
    <p:sldId id="305" r:id="rId52"/>
    <p:sldId id="265" r:id="rId53"/>
  </p:sldIdLst>
  <p:sldSz cx="18288000" cy="10287000"/>
  <p:notesSz cx="6858000" cy="9144000"/>
  <p:embeddedFontLst>
    <p:embeddedFont>
      <p:font typeface="Verdana" panose="020B0604030504040204" pitchFamily="34" charset="0"/>
      <p:regular r:id="rId55"/>
      <p:bold r:id="rId56"/>
      <p:italic r:id="rId57"/>
      <p:boldItalic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89467" autoAdjust="0"/>
  </p:normalViewPr>
  <p:slideViewPr>
    <p:cSldViewPr>
      <p:cViewPr varScale="1">
        <p:scale>
          <a:sx n="66" d="100"/>
          <a:sy n="66" d="100"/>
        </p:scale>
        <p:origin x="162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FB3B3-AB0C-47B0-AC72-5CE07A808919}" type="datetimeFigureOut">
              <a:rPr lang="en-AE" smtClean="0"/>
              <a:t>07/02/2024</a:t>
            </a:fld>
            <a:endParaRPr lang="en-A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86C03-A32B-480F-993F-45FF33640CCC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336905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86C03-A32B-480F-993F-45FF33640CCC}" type="slidenum">
              <a:rPr lang="en-AE" smtClean="0"/>
              <a:t>25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52605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86C03-A32B-480F-993F-45FF33640CCC}" type="slidenum">
              <a:rPr lang="en-AE" smtClean="0"/>
              <a:t>29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195441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86C03-A32B-480F-993F-45FF33640CCC}" type="slidenum">
              <a:rPr lang="en-AE" smtClean="0"/>
              <a:t>30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651888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86C03-A32B-480F-993F-45FF33640CCC}" type="slidenum">
              <a:rPr lang="en-AE" smtClean="0"/>
              <a:t>31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218995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86C03-A32B-480F-993F-45FF33640CCC}" type="slidenum">
              <a:rPr lang="en-AE" smtClean="0"/>
              <a:t>38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461352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The objects in resources section might be:</a:t>
            </a:r>
          </a:p>
          <a:p>
            <a:r>
              <a:rPr lang="en-US" dirty="0"/>
              <a:t>Pictures</a:t>
            </a:r>
          </a:p>
          <a:p>
            <a:r>
              <a:rPr lang="en-US" dirty="0"/>
              <a:t>Icons</a:t>
            </a:r>
          </a:p>
          <a:p>
            <a:r>
              <a:rPr lang="en-US" dirty="0"/>
              <a:t>Other PE files (.exe)</a:t>
            </a:r>
          </a:p>
          <a:p>
            <a:r>
              <a:rPr lang="en-US" dirty="0"/>
              <a:t>Other DLLs</a:t>
            </a:r>
          </a:p>
          <a:p>
            <a:endParaRPr lang="en-AE" dirty="0"/>
          </a:p>
          <a:p>
            <a:r>
              <a:rPr lang="en-US" b="1" dirty="0"/>
              <a:t>Here, we went to "Section </a:t>
            </a:r>
            <a:r>
              <a:rPr lang="en-US" b="1" dirty="0" err="1"/>
              <a:t>Hdrs</a:t>
            </a:r>
            <a:r>
              <a:rPr lang="en-US" b="1" dirty="0"/>
              <a:t>" and there are interesting things here, lets take a look at them:</a:t>
            </a:r>
          </a:p>
          <a:p>
            <a:r>
              <a:rPr lang="en-US" dirty="0"/>
              <a:t>.text: Contains executable code</a:t>
            </a:r>
          </a:p>
          <a:p>
            <a:r>
              <a:rPr lang="en-US" dirty="0"/>
              <a:t>.</a:t>
            </a:r>
            <a:r>
              <a:rPr lang="en-US" dirty="0" err="1"/>
              <a:t>rdata</a:t>
            </a:r>
            <a:r>
              <a:rPr lang="en-US" dirty="0"/>
              <a:t>: Contains read only data</a:t>
            </a:r>
          </a:p>
          <a:p>
            <a:r>
              <a:rPr lang="en-US" dirty="0"/>
              <a:t>.data: Contains application global variables</a:t>
            </a:r>
          </a:p>
          <a:p>
            <a:r>
              <a:rPr lang="en-US" dirty="0"/>
              <a:t>.</a:t>
            </a:r>
            <a:r>
              <a:rPr lang="en-US" dirty="0" err="1"/>
              <a:t>pdata</a:t>
            </a:r>
            <a:r>
              <a:rPr lang="en-US" dirty="0"/>
              <a:t>: Information about exceptions</a:t>
            </a:r>
          </a:p>
          <a:p>
            <a:r>
              <a:rPr lang="en-US" dirty="0"/>
              <a:t>.</a:t>
            </a:r>
            <a:r>
              <a:rPr lang="en-US" dirty="0" err="1"/>
              <a:t>rsrc</a:t>
            </a:r>
            <a:r>
              <a:rPr lang="en-US" dirty="0"/>
              <a:t>: It's a section that contains different objects</a:t>
            </a:r>
          </a:p>
          <a:p>
            <a:r>
              <a:rPr lang="en-US" dirty="0"/>
              <a:t>.</a:t>
            </a:r>
            <a:r>
              <a:rPr lang="en-US" dirty="0" err="1"/>
              <a:t>reloc</a:t>
            </a:r>
            <a:r>
              <a:rPr lang="en-US" dirty="0"/>
              <a:t>: Contains relocation information which allows windows loader to safely load the DLL/exe file into memory with randomized address space</a:t>
            </a:r>
          </a:p>
          <a:p>
            <a:endParaRPr lang="en-AE" dirty="0"/>
          </a:p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86C03-A32B-480F-993F-45FF33640CCC}" type="slidenum">
              <a:rPr lang="en-AE" smtClean="0"/>
              <a:t>39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355562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86C03-A32B-480F-993F-45FF33640CCC}" type="slidenum">
              <a:rPr lang="en-AE" smtClean="0"/>
              <a:t>41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072145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86C03-A32B-480F-993F-45FF33640CCC}" type="slidenum">
              <a:rPr lang="en-AE" smtClean="0"/>
              <a:t>48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638216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86C03-A32B-480F-993F-45FF33640CCC}" type="slidenum">
              <a:rPr lang="en-AE" smtClean="0"/>
              <a:t>51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443378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hyperlink" Target="http://www.virustotal.com/" TargetMode="Externa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virustotal.com/%23/file/070b60dcdfa5a00c33d019bfa068283c9b4662b8491a32323e17a956bd0bd831/details" TargetMode="External"/><Relationship Id="rId5" Type="http://schemas.openxmlformats.org/officeDocument/2006/relationships/image" Target="../media/image16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Cyber-Security-Club-HTU/CSC-Malware-Analysis/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Okk_WN_rBvU?feature=oembed" TargetMode="External"/><Relationship Id="rId6" Type="http://schemas.openxmlformats.org/officeDocument/2006/relationships/image" Target="../media/image10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-3790950"/>
            <a:ext cx="18288000" cy="7581900"/>
          </a:xfrm>
          <a:custGeom>
            <a:avLst/>
            <a:gdLst/>
            <a:ahLst/>
            <a:cxnLst/>
            <a:rect l="l" t="t" r="r" b="b"/>
            <a:pathLst>
              <a:path w="18288000" h="7581900">
                <a:moveTo>
                  <a:pt x="0" y="7581900"/>
                </a:moveTo>
                <a:lnTo>
                  <a:pt x="18288000" y="7581900"/>
                </a:lnTo>
                <a:lnTo>
                  <a:pt x="18288000" y="0"/>
                </a:lnTo>
                <a:lnTo>
                  <a:pt x="0" y="0"/>
                </a:lnTo>
                <a:lnTo>
                  <a:pt x="0" y="75819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972" r="-1082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5527806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10" y="0"/>
                </a:lnTo>
                <a:lnTo>
                  <a:pt x="2068110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0" y="96126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TextBox 5"/>
          <p:cNvSpPr txBox="1"/>
          <p:nvPr/>
        </p:nvSpPr>
        <p:spPr>
          <a:xfrm>
            <a:off x="270206" y="7105835"/>
            <a:ext cx="6884656" cy="476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66375F-B5A9-4213-E916-17ECF8BC2563}"/>
              </a:ext>
            </a:extLst>
          </p:cNvPr>
          <p:cNvSpPr txBox="1"/>
          <p:nvPr/>
        </p:nvSpPr>
        <p:spPr>
          <a:xfrm>
            <a:off x="8001000" y="5816739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FF00"/>
                </a:solidFill>
              </a:rPr>
              <a:t>CH 1: Malware Analysis Primer </a:t>
            </a:r>
            <a:endParaRPr lang="en-AE" sz="4000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34D2A7-72A0-38CF-C4E6-69EF1837A108}"/>
              </a:ext>
            </a:extLst>
          </p:cNvPr>
          <p:cNvSpPr txBox="1"/>
          <p:nvPr/>
        </p:nvSpPr>
        <p:spPr>
          <a:xfrm>
            <a:off x="3276600" y="4624324"/>
            <a:ext cx="134112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+mj-lt"/>
              </a:rPr>
              <a:t>Practical Malware Analysis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16047" y="8831647"/>
            <a:ext cx="12076659" cy="7637425"/>
          </a:xfrm>
          <a:custGeom>
            <a:avLst/>
            <a:gdLst/>
            <a:ahLst/>
            <a:cxnLst/>
            <a:rect l="l" t="t" r="r" b="b"/>
            <a:pathLst>
              <a:path w="12076659" h="7637425">
                <a:moveTo>
                  <a:pt x="0" y="0"/>
                </a:moveTo>
                <a:lnTo>
                  <a:pt x="12076659" y="0"/>
                </a:lnTo>
                <a:lnTo>
                  <a:pt x="12076659" y="7637425"/>
                </a:lnTo>
                <a:lnTo>
                  <a:pt x="0" y="7637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958" r="-2958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2916047" y="-5095497"/>
            <a:ext cx="12076659" cy="7210772"/>
          </a:xfrm>
          <a:custGeom>
            <a:avLst/>
            <a:gdLst/>
            <a:ahLst/>
            <a:cxnLst/>
            <a:rect l="l" t="t" r="r" b="b"/>
            <a:pathLst>
              <a:path w="12076659" h="7210772">
                <a:moveTo>
                  <a:pt x="0" y="0"/>
                </a:moveTo>
                <a:lnTo>
                  <a:pt x="12076659" y="0"/>
                </a:lnTo>
                <a:lnTo>
                  <a:pt x="12076659" y="7210772"/>
                </a:lnTo>
                <a:lnTo>
                  <a:pt x="0" y="72107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561691" y="9068677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10" y="0"/>
                </a:lnTo>
                <a:lnTo>
                  <a:pt x="2068110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0" y="9482746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644D74-6813-AC40-54AE-DB9F3E664EDD}"/>
              </a:ext>
            </a:extLst>
          </p:cNvPr>
          <p:cNvSpPr txBox="1"/>
          <p:nvPr/>
        </p:nvSpPr>
        <p:spPr>
          <a:xfrm>
            <a:off x="4625088" y="2400300"/>
            <a:ext cx="119634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What is Malware Analysis?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A41839-A07A-451F-F0F7-523DCFA4F668}"/>
              </a:ext>
            </a:extLst>
          </p:cNvPr>
          <p:cNvSpPr txBox="1"/>
          <p:nvPr/>
        </p:nvSpPr>
        <p:spPr>
          <a:xfrm>
            <a:off x="4572000" y="4457700"/>
            <a:ext cx="9144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Dissecting malware to understand: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How it works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How to identify it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How to defeat or eliminate it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Helps in incident response</a:t>
            </a:r>
          </a:p>
        </p:txBody>
      </p:sp>
    </p:spTree>
    <p:extLst>
      <p:ext uri="{BB962C8B-B14F-4D97-AF65-F5344CB8AC3E}">
        <p14:creationId xmlns:p14="http://schemas.microsoft.com/office/powerpoint/2010/main" val="1654204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16047" y="8831647"/>
            <a:ext cx="12076659" cy="7637425"/>
          </a:xfrm>
          <a:custGeom>
            <a:avLst/>
            <a:gdLst/>
            <a:ahLst/>
            <a:cxnLst/>
            <a:rect l="l" t="t" r="r" b="b"/>
            <a:pathLst>
              <a:path w="12076659" h="7637425">
                <a:moveTo>
                  <a:pt x="0" y="0"/>
                </a:moveTo>
                <a:lnTo>
                  <a:pt x="12076659" y="0"/>
                </a:lnTo>
                <a:lnTo>
                  <a:pt x="12076659" y="7637425"/>
                </a:lnTo>
                <a:lnTo>
                  <a:pt x="0" y="7637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958" r="-2958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2916047" y="-5095497"/>
            <a:ext cx="12076659" cy="7210772"/>
          </a:xfrm>
          <a:custGeom>
            <a:avLst/>
            <a:gdLst/>
            <a:ahLst/>
            <a:cxnLst/>
            <a:rect l="l" t="t" r="r" b="b"/>
            <a:pathLst>
              <a:path w="12076659" h="7210772">
                <a:moveTo>
                  <a:pt x="0" y="0"/>
                </a:moveTo>
                <a:lnTo>
                  <a:pt x="12076659" y="0"/>
                </a:lnTo>
                <a:lnTo>
                  <a:pt x="12076659" y="7210772"/>
                </a:lnTo>
                <a:lnTo>
                  <a:pt x="0" y="72107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561691" y="9068677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10" y="0"/>
                </a:lnTo>
                <a:lnTo>
                  <a:pt x="2068110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0" y="950996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644D74-6813-AC40-54AE-DB9F3E664EDD}"/>
              </a:ext>
            </a:extLst>
          </p:cNvPr>
          <p:cNvSpPr txBox="1"/>
          <p:nvPr/>
        </p:nvSpPr>
        <p:spPr>
          <a:xfrm>
            <a:off x="4625088" y="2400300"/>
            <a:ext cx="119634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The Goals of Malware Analysis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E4F0A-E4B2-DF6A-C6DC-C89345E03402}"/>
              </a:ext>
            </a:extLst>
          </p:cNvPr>
          <p:cNvSpPr txBox="1"/>
          <p:nvPr/>
        </p:nvSpPr>
        <p:spPr>
          <a:xfrm>
            <a:off x="4135001" y="4666996"/>
            <a:ext cx="1244623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Information required to respond to a network intrusion: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Exactly what happened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Ensure you’ve located all infected machines and files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How to measure and contain the damage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Find signatures for intrusion detection systems</a:t>
            </a:r>
            <a:endParaRPr lang="en-AE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06536" y="-2448038"/>
            <a:ext cx="7578885" cy="7591538"/>
          </a:xfrm>
          <a:custGeom>
            <a:avLst/>
            <a:gdLst/>
            <a:ahLst/>
            <a:cxnLst/>
            <a:rect l="l" t="t" r="r" b="b"/>
            <a:pathLst>
              <a:path w="7578885" h="7591538">
                <a:moveTo>
                  <a:pt x="0" y="0"/>
                </a:moveTo>
                <a:lnTo>
                  <a:pt x="7578886" y="0"/>
                </a:lnTo>
                <a:lnTo>
                  <a:pt x="7578886" y="7591538"/>
                </a:lnTo>
                <a:lnTo>
                  <a:pt x="0" y="7591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-2088821" y="5000625"/>
            <a:ext cx="7578885" cy="7591538"/>
          </a:xfrm>
          <a:custGeom>
            <a:avLst/>
            <a:gdLst/>
            <a:ahLst/>
            <a:cxnLst/>
            <a:rect l="l" t="t" r="r" b="b"/>
            <a:pathLst>
              <a:path w="7578885" h="7591538">
                <a:moveTo>
                  <a:pt x="0" y="0"/>
                </a:moveTo>
                <a:lnTo>
                  <a:pt x="7578886" y="0"/>
                </a:lnTo>
                <a:lnTo>
                  <a:pt x="7578886" y="7591538"/>
                </a:lnTo>
                <a:lnTo>
                  <a:pt x="0" y="7591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714091" y="9221077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10" y="0"/>
                </a:lnTo>
                <a:lnTo>
                  <a:pt x="2068110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52400" y="-11430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3B42FC-305E-D4F5-BC38-D5F22EC99C32}"/>
              </a:ext>
            </a:extLst>
          </p:cNvPr>
          <p:cNvSpPr txBox="1"/>
          <p:nvPr/>
        </p:nvSpPr>
        <p:spPr>
          <a:xfrm>
            <a:off x="3048000" y="1257300"/>
            <a:ext cx="1103811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Signatures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9986CD-23C6-59EA-AF5C-DC57F767B561}"/>
              </a:ext>
            </a:extLst>
          </p:cNvPr>
          <p:cNvSpPr txBox="1"/>
          <p:nvPr/>
        </p:nvSpPr>
        <p:spPr>
          <a:xfrm>
            <a:off x="4267200" y="3162300"/>
            <a:ext cx="1103811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1) Host-based signatures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Identify files or registry keys on a victim computer that indicate an infection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Focus on what the malware did to the system, not the malware itself 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rgbClr val="FFFF00"/>
                </a:solidFill>
              </a:rPr>
              <a:t>2) Network signatures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Detect malware by analyzing network traffic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More effective when made using malware analysis</a:t>
            </a:r>
            <a:endParaRPr lang="en-AE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104757" y="6467985"/>
            <a:ext cx="3799243" cy="50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endParaRPr dirty="0"/>
          </a:p>
        </p:txBody>
      </p:sp>
      <p:sp>
        <p:nvSpPr>
          <p:cNvPr id="8" name="Freeform 8"/>
          <p:cNvSpPr/>
          <p:nvPr/>
        </p:nvSpPr>
        <p:spPr>
          <a:xfrm rot="5400000">
            <a:off x="-6319097" y="1743827"/>
            <a:ext cx="10751451" cy="6799347"/>
          </a:xfrm>
          <a:custGeom>
            <a:avLst/>
            <a:gdLst/>
            <a:ahLst/>
            <a:cxnLst/>
            <a:rect l="l" t="t" r="r" b="b"/>
            <a:pathLst>
              <a:path w="10751451" h="6799347">
                <a:moveTo>
                  <a:pt x="0" y="0"/>
                </a:moveTo>
                <a:lnTo>
                  <a:pt x="10751451" y="0"/>
                </a:lnTo>
                <a:lnTo>
                  <a:pt x="10751451" y="6799346"/>
                </a:lnTo>
                <a:lnTo>
                  <a:pt x="0" y="67993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958" r="-2958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Freeform 9"/>
          <p:cNvSpPr/>
          <p:nvPr/>
        </p:nvSpPr>
        <p:spPr>
          <a:xfrm>
            <a:off x="15876674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BEA05D4E-017D-BB1B-B5DE-A202022DDE79}"/>
              </a:ext>
            </a:extLst>
          </p:cNvPr>
          <p:cNvSpPr/>
          <p:nvPr/>
        </p:nvSpPr>
        <p:spPr>
          <a:xfrm>
            <a:off x="17221200" y="-22315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49C3F0-A4DF-B969-878B-4C035B7D7441}"/>
              </a:ext>
            </a:extLst>
          </p:cNvPr>
          <p:cNvSpPr txBox="1"/>
          <p:nvPr/>
        </p:nvSpPr>
        <p:spPr>
          <a:xfrm>
            <a:off x="3538575" y="1181100"/>
            <a:ext cx="113138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Malware Analysis Techniques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670D94-9A14-F8A6-A897-F51EFE6980FD}"/>
              </a:ext>
            </a:extLst>
          </p:cNvPr>
          <p:cNvSpPr txBox="1"/>
          <p:nvPr/>
        </p:nvSpPr>
        <p:spPr>
          <a:xfrm>
            <a:off x="3108386" y="3819015"/>
            <a:ext cx="108966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Static Analysis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Examines malware without running it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Tools: </a:t>
            </a:r>
            <a:r>
              <a:rPr lang="en-US" sz="3600" dirty="0" err="1">
                <a:solidFill>
                  <a:schemeClr val="bg1"/>
                </a:solidFill>
              </a:rPr>
              <a:t>VirusTotal</a:t>
            </a:r>
            <a:r>
              <a:rPr lang="en-US" sz="3600" dirty="0">
                <a:solidFill>
                  <a:schemeClr val="bg1"/>
                </a:solidFill>
              </a:rPr>
              <a:t>, strings, a disassembler like IDA Pro</a:t>
            </a:r>
            <a:endParaRPr lang="en-AE" sz="36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C8680B-06C9-A710-A3AC-5A9065A5E63E}"/>
              </a:ext>
            </a:extLst>
          </p:cNvPr>
          <p:cNvSpPr txBox="1"/>
          <p:nvPr/>
        </p:nvSpPr>
        <p:spPr>
          <a:xfrm>
            <a:off x="6638156" y="6134100"/>
            <a:ext cx="1131388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Dynamic Analysis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Run the malware and monitor its effects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Use a virtual machine and take snapshots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Tools: </a:t>
            </a:r>
            <a:r>
              <a:rPr lang="en-US" sz="3600" dirty="0" err="1">
                <a:solidFill>
                  <a:schemeClr val="bg1"/>
                </a:solidFill>
              </a:rPr>
              <a:t>RegShot</a:t>
            </a:r>
            <a:r>
              <a:rPr lang="en-US" sz="3600" dirty="0">
                <a:solidFill>
                  <a:schemeClr val="bg1"/>
                </a:solidFill>
              </a:rPr>
              <a:t>, Process Monitor, Process Hacker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RAM Analysis: Mandiant Redline and Volatility</a:t>
            </a:r>
            <a:endParaRPr lang="en-AE" sz="3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3899" y="8131717"/>
            <a:ext cx="16385401" cy="6076253"/>
          </a:xfrm>
          <a:custGeom>
            <a:avLst/>
            <a:gdLst/>
            <a:ahLst/>
            <a:cxnLst/>
            <a:rect l="l" t="t" r="r" b="b"/>
            <a:pathLst>
              <a:path w="16385401" h="6076253">
                <a:moveTo>
                  <a:pt x="0" y="0"/>
                </a:moveTo>
                <a:lnTo>
                  <a:pt x="16385401" y="0"/>
                </a:lnTo>
                <a:lnTo>
                  <a:pt x="16385401" y="6076253"/>
                </a:lnTo>
                <a:lnTo>
                  <a:pt x="0" y="6076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flipV="1">
            <a:off x="374460" y="-3858774"/>
            <a:ext cx="16629372" cy="6166726"/>
          </a:xfrm>
          <a:custGeom>
            <a:avLst/>
            <a:gdLst/>
            <a:ahLst/>
            <a:cxnLst/>
            <a:rect l="l" t="t" r="r" b="b"/>
            <a:pathLst>
              <a:path w="16629372" h="6166726">
                <a:moveTo>
                  <a:pt x="0" y="6166725"/>
                </a:moveTo>
                <a:lnTo>
                  <a:pt x="16629372" y="6166725"/>
                </a:lnTo>
                <a:lnTo>
                  <a:pt x="16629372" y="0"/>
                </a:lnTo>
                <a:lnTo>
                  <a:pt x="0" y="0"/>
                </a:lnTo>
                <a:lnTo>
                  <a:pt x="0" y="6166725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374460" y="9057557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7259300" y="-11430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37FA9C-CCD0-93F8-A836-8C0941C11519}"/>
              </a:ext>
            </a:extLst>
          </p:cNvPr>
          <p:cNvSpPr txBox="1"/>
          <p:nvPr/>
        </p:nvSpPr>
        <p:spPr>
          <a:xfrm>
            <a:off x="6858000" y="1800120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Basic Analysis 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74EC95-A9AE-C850-3701-0BE41F07F1BE}"/>
              </a:ext>
            </a:extLst>
          </p:cNvPr>
          <p:cNvSpPr txBox="1"/>
          <p:nvPr/>
        </p:nvSpPr>
        <p:spPr>
          <a:xfrm>
            <a:off x="1981200" y="3607402"/>
            <a:ext cx="75395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Basic static analysis: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View malware without looking at instructions. </a:t>
            </a:r>
          </a:p>
          <a:p>
            <a:r>
              <a:rPr lang="en-US" sz="3600" dirty="0">
                <a:solidFill>
                  <a:schemeClr val="bg1"/>
                </a:solidFill>
              </a:rPr>
              <a:t>	Tools: </a:t>
            </a:r>
            <a:r>
              <a:rPr lang="en-US" sz="3600" dirty="0" err="1">
                <a:solidFill>
                  <a:schemeClr val="bg1"/>
                </a:solidFill>
              </a:rPr>
              <a:t>VirusTotal</a:t>
            </a:r>
            <a:r>
              <a:rPr lang="en-US" sz="3600" dirty="0">
                <a:solidFill>
                  <a:schemeClr val="bg1"/>
                </a:solidFill>
              </a:rPr>
              <a:t>, strings 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Quick and easy but fails for advanced malware and can miss important behavior </a:t>
            </a:r>
            <a:endParaRPr lang="en-AE" sz="3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5BF22F-899D-9C21-F8E4-C58C39380C1E}"/>
              </a:ext>
            </a:extLst>
          </p:cNvPr>
          <p:cNvSpPr txBox="1"/>
          <p:nvPr/>
        </p:nvSpPr>
        <p:spPr>
          <a:xfrm>
            <a:off x="10820400" y="3561235"/>
            <a:ext cx="8229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Basic dynamic analysis: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Easy but requires a safe test environment (Virtual Machine)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Not effective on all malware</a:t>
            </a:r>
            <a:endParaRPr lang="en-AE" sz="3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3387323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0"/>
                </a:moveTo>
                <a:lnTo>
                  <a:pt x="9801354" y="0"/>
                </a:lnTo>
                <a:lnTo>
                  <a:pt x="9801354" y="3634668"/>
                </a:lnTo>
                <a:lnTo>
                  <a:pt x="0" y="363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5400000" flipV="1">
            <a:off x="-4900677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3634668"/>
                </a:moveTo>
                <a:lnTo>
                  <a:pt x="9801354" y="3634668"/>
                </a:lnTo>
                <a:lnTo>
                  <a:pt x="9801354" y="0"/>
                </a:lnTo>
                <a:lnTo>
                  <a:pt x="0" y="0"/>
                </a:lnTo>
                <a:lnTo>
                  <a:pt x="0" y="363466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191191" y="9206513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06442" y="9560823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D379CD-864D-B2D9-CAEC-5A59A2E07807}"/>
              </a:ext>
            </a:extLst>
          </p:cNvPr>
          <p:cNvSpPr txBox="1"/>
          <p:nvPr/>
        </p:nvSpPr>
        <p:spPr>
          <a:xfrm>
            <a:off x="5029200" y="1104900"/>
            <a:ext cx="109582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Advanced Analysis 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B21455-3989-AE52-2512-4EE2F72295E9}"/>
              </a:ext>
            </a:extLst>
          </p:cNvPr>
          <p:cNvSpPr txBox="1"/>
          <p:nvPr/>
        </p:nvSpPr>
        <p:spPr>
          <a:xfrm>
            <a:off x="2329543" y="4256812"/>
            <a:ext cx="1095828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Advanced static analysis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Reverse-engineering with a disassembler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Complex, requires understanding of assembly code</a:t>
            </a:r>
            <a:endParaRPr lang="en-AE" sz="3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BFF00E-1A1C-A0AB-3465-A1C992521410}"/>
              </a:ext>
            </a:extLst>
          </p:cNvPr>
          <p:cNvSpPr txBox="1"/>
          <p:nvPr/>
        </p:nvSpPr>
        <p:spPr>
          <a:xfrm>
            <a:off x="6326414" y="6362700"/>
            <a:ext cx="109582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Advanced Dynamic Analysis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Run code in a debugger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Examines internal state of a running malicious executable</a:t>
            </a:r>
            <a:endParaRPr lang="en-AE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06536" y="-2448038"/>
            <a:ext cx="7578885" cy="7591538"/>
          </a:xfrm>
          <a:custGeom>
            <a:avLst/>
            <a:gdLst/>
            <a:ahLst/>
            <a:cxnLst/>
            <a:rect l="l" t="t" r="r" b="b"/>
            <a:pathLst>
              <a:path w="7578885" h="7591538">
                <a:moveTo>
                  <a:pt x="0" y="0"/>
                </a:moveTo>
                <a:lnTo>
                  <a:pt x="7578886" y="0"/>
                </a:lnTo>
                <a:lnTo>
                  <a:pt x="7578886" y="7591538"/>
                </a:lnTo>
                <a:lnTo>
                  <a:pt x="0" y="7591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-2088821" y="5000625"/>
            <a:ext cx="7578885" cy="7591538"/>
          </a:xfrm>
          <a:custGeom>
            <a:avLst/>
            <a:gdLst/>
            <a:ahLst/>
            <a:cxnLst/>
            <a:rect l="l" t="t" r="r" b="b"/>
            <a:pathLst>
              <a:path w="7578885" h="7591538">
                <a:moveTo>
                  <a:pt x="0" y="0"/>
                </a:moveTo>
                <a:lnTo>
                  <a:pt x="7578886" y="0"/>
                </a:lnTo>
                <a:lnTo>
                  <a:pt x="7578886" y="7591538"/>
                </a:lnTo>
                <a:lnTo>
                  <a:pt x="0" y="7591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714091" y="9221077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10" y="0"/>
                </a:lnTo>
                <a:lnTo>
                  <a:pt x="2068110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52400" y="-11430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3B42FC-305E-D4F5-BC38-D5F22EC99C32}"/>
              </a:ext>
            </a:extLst>
          </p:cNvPr>
          <p:cNvSpPr txBox="1"/>
          <p:nvPr/>
        </p:nvSpPr>
        <p:spPr>
          <a:xfrm>
            <a:off x="2496682" y="978000"/>
            <a:ext cx="1103811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Malware or Not? How do we know that the application is malicious?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9986CD-23C6-59EA-AF5C-DC57F767B561}"/>
              </a:ext>
            </a:extLst>
          </p:cNvPr>
          <p:cNvSpPr txBox="1"/>
          <p:nvPr/>
        </p:nvSpPr>
        <p:spPr>
          <a:xfrm>
            <a:off x="8345555" y="4354294"/>
            <a:ext cx="22565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Any Ideas?</a:t>
            </a:r>
            <a:endParaRPr lang="en-AE" sz="3600" dirty="0">
              <a:solidFill>
                <a:schemeClr val="bg1"/>
              </a:solidFill>
            </a:endParaRPr>
          </a:p>
        </p:txBody>
      </p:sp>
      <p:pic>
        <p:nvPicPr>
          <p:cNvPr id="5124" name="Picture 4" descr="كونان الجزء الثامن جميع الحلقات">
            <a:extLst>
              <a:ext uri="{FF2B5EF4-FFF2-40B4-BE49-F238E27FC236}">
                <a16:creationId xmlns:a16="http://schemas.microsoft.com/office/drawing/2014/main" id="{249492AA-5B9A-2D85-495F-1E410F511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372" y="5009696"/>
            <a:ext cx="2752888" cy="400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901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06536" y="-2448038"/>
            <a:ext cx="7578885" cy="7591538"/>
          </a:xfrm>
          <a:custGeom>
            <a:avLst/>
            <a:gdLst/>
            <a:ahLst/>
            <a:cxnLst/>
            <a:rect l="l" t="t" r="r" b="b"/>
            <a:pathLst>
              <a:path w="7578885" h="7591538">
                <a:moveTo>
                  <a:pt x="0" y="0"/>
                </a:moveTo>
                <a:lnTo>
                  <a:pt x="7578886" y="0"/>
                </a:lnTo>
                <a:lnTo>
                  <a:pt x="7578886" y="7591538"/>
                </a:lnTo>
                <a:lnTo>
                  <a:pt x="0" y="7591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-2088821" y="5000625"/>
            <a:ext cx="7578885" cy="7591538"/>
          </a:xfrm>
          <a:custGeom>
            <a:avLst/>
            <a:gdLst/>
            <a:ahLst/>
            <a:cxnLst/>
            <a:rect l="l" t="t" r="r" b="b"/>
            <a:pathLst>
              <a:path w="7578885" h="7591538">
                <a:moveTo>
                  <a:pt x="0" y="0"/>
                </a:moveTo>
                <a:lnTo>
                  <a:pt x="7578886" y="0"/>
                </a:lnTo>
                <a:lnTo>
                  <a:pt x="7578886" y="7591538"/>
                </a:lnTo>
                <a:lnTo>
                  <a:pt x="0" y="7591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714091" y="9221077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10" y="0"/>
                </a:lnTo>
                <a:lnTo>
                  <a:pt x="2068110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52400" y="-11430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3B42FC-305E-D4F5-BC38-D5F22EC99C32}"/>
              </a:ext>
            </a:extLst>
          </p:cNvPr>
          <p:cNvSpPr txBox="1"/>
          <p:nvPr/>
        </p:nvSpPr>
        <p:spPr>
          <a:xfrm>
            <a:off x="2496682" y="978000"/>
            <a:ext cx="1103811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Malware or Not? How do we know that the application is malicious?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BC5CF-6096-F73D-7E3B-8DE613CAC314}"/>
              </a:ext>
            </a:extLst>
          </p:cNvPr>
          <p:cNvSpPr txBox="1"/>
          <p:nvPr/>
        </p:nvSpPr>
        <p:spPr>
          <a:xfrm>
            <a:off x="4017521" y="4686245"/>
            <a:ext cx="1316911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rtl="0">
              <a:spcBef>
                <a:spcPts val="0"/>
              </a:spcBef>
              <a:spcAft>
                <a:spcPts val="0"/>
              </a:spcAft>
            </a:pPr>
            <a:r>
              <a:rPr lang="en-US" sz="3600" b="1" i="0" u="none" strike="noStrike" dirty="0">
                <a:solidFill>
                  <a:srgbClr val="FFFF00"/>
                </a:solidFill>
                <a:effectLst/>
                <a:latin typeface="+mj-lt"/>
              </a:rPr>
              <a:t>Malicious behavior </a:t>
            </a:r>
          </a:p>
          <a:p>
            <a:pPr marL="584200" indent="-57150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3600" b="0" i="0" u="none" strike="noStrike" dirty="0">
                <a:solidFill>
                  <a:schemeClr val="bg1"/>
                </a:solidFill>
                <a:effectLst/>
                <a:latin typeface="+mj-lt"/>
              </a:rPr>
              <a:t>Heuristics, usually found by running the malware/Dynamic Analysis for details</a:t>
            </a:r>
            <a:endParaRPr lang="en-US" sz="3600" b="0" dirty="0">
              <a:solidFill>
                <a:schemeClr val="bg1"/>
              </a:solidFill>
              <a:effectLst/>
              <a:latin typeface="+mj-lt"/>
            </a:endParaRPr>
          </a:p>
          <a:p>
            <a:r>
              <a:rPr lang="en-US" sz="3600" b="1" i="0" u="none" strike="noStrike" dirty="0">
                <a:solidFill>
                  <a:srgbClr val="FFFF00"/>
                </a:solidFill>
                <a:effectLst/>
                <a:latin typeface="+mj-lt"/>
              </a:rPr>
              <a:t>Similarity to the known malicious samples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S</a:t>
            </a:r>
            <a:r>
              <a:rPr lang="en-US" sz="3600" b="0" i="0" u="none" strike="noStrike" dirty="0">
                <a:solidFill>
                  <a:schemeClr val="bg1"/>
                </a:solidFill>
                <a:effectLst/>
                <a:latin typeface="+mj-lt"/>
              </a:rPr>
              <a:t>ignature-based detection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b="0" i="0" u="none" strike="noStrike" dirty="0">
                <a:solidFill>
                  <a:schemeClr val="bg1"/>
                </a:solidFill>
                <a:effectLst/>
                <a:latin typeface="+mj-lt"/>
              </a:rPr>
              <a:t>YARA rules</a:t>
            </a:r>
            <a:endParaRPr lang="en-AE"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8618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06536" y="-2448038"/>
            <a:ext cx="7578885" cy="7591538"/>
          </a:xfrm>
          <a:custGeom>
            <a:avLst/>
            <a:gdLst/>
            <a:ahLst/>
            <a:cxnLst/>
            <a:rect l="l" t="t" r="r" b="b"/>
            <a:pathLst>
              <a:path w="7578885" h="7591538">
                <a:moveTo>
                  <a:pt x="0" y="0"/>
                </a:moveTo>
                <a:lnTo>
                  <a:pt x="7578886" y="0"/>
                </a:lnTo>
                <a:lnTo>
                  <a:pt x="7578886" y="7591538"/>
                </a:lnTo>
                <a:lnTo>
                  <a:pt x="0" y="7591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-2088821" y="5000625"/>
            <a:ext cx="7578885" cy="7591538"/>
          </a:xfrm>
          <a:custGeom>
            <a:avLst/>
            <a:gdLst/>
            <a:ahLst/>
            <a:cxnLst/>
            <a:rect l="l" t="t" r="r" b="b"/>
            <a:pathLst>
              <a:path w="7578885" h="7591538">
                <a:moveTo>
                  <a:pt x="0" y="0"/>
                </a:moveTo>
                <a:lnTo>
                  <a:pt x="7578886" y="0"/>
                </a:lnTo>
                <a:lnTo>
                  <a:pt x="7578886" y="7591538"/>
                </a:lnTo>
                <a:lnTo>
                  <a:pt x="0" y="7591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714091" y="9221077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10" y="0"/>
                </a:lnTo>
                <a:lnTo>
                  <a:pt x="2068110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52400" y="-11430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3B42FC-305E-D4F5-BC38-D5F22EC99C32}"/>
              </a:ext>
            </a:extLst>
          </p:cNvPr>
          <p:cNvSpPr txBox="1"/>
          <p:nvPr/>
        </p:nvSpPr>
        <p:spPr>
          <a:xfrm>
            <a:off x="2496682" y="978000"/>
            <a:ext cx="1103811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Malware or Not? How do we know that the application is malicious?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BC5CF-6096-F73D-7E3B-8DE613CAC314}"/>
              </a:ext>
            </a:extLst>
          </p:cNvPr>
          <p:cNvSpPr txBox="1"/>
          <p:nvPr/>
        </p:nvSpPr>
        <p:spPr>
          <a:xfrm>
            <a:off x="3508953" y="3619500"/>
            <a:ext cx="13169113" cy="6145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rtl="0">
              <a:spcBef>
                <a:spcPts val="0"/>
              </a:spcBef>
              <a:spcAft>
                <a:spcPts val="0"/>
              </a:spcAft>
            </a:pPr>
            <a:r>
              <a:rPr lang="en-US" sz="3600" b="1" i="0" u="none" strike="noStrike" dirty="0">
                <a:solidFill>
                  <a:srgbClr val="FFFF00"/>
                </a:solidFill>
                <a:effectLst/>
                <a:latin typeface="+mj-lt"/>
              </a:rPr>
              <a:t>Antivirus</a:t>
            </a:r>
            <a:endParaRPr lang="en-US" sz="3600" b="1" dirty="0">
              <a:solidFill>
                <a:srgbClr val="FFFF00"/>
              </a:solidFill>
              <a:latin typeface="+mj-lt"/>
            </a:endParaRPr>
          </a:p>
          <a:p>
            <a:pPr marL="584200" indent="-57150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3600" b="0" i="0" u="none" strike="noStrike" dirty="0">
                <a:solidFill>
                  <a:schemeClr val="bg1"/>
                </a:solidFill>
                <a:effectLst/>
                <a:latin typeface="+mj-lt"/>
              </a:rPr>
              <a:t>Yes, they help, but not in 100%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  <a:p>
            <a:pPr marL="584200" indent="-57150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3600" b="0" i="0" u="none" strike="noStrike" dirty="0">
                <a:solidFill>
                  <a:schemeClr val="bg1"/>
                </a:solidFill>
                <a:effectLst/>
                <a:latin typeface="+mj-lt"/>
              </a:rPr>
              <a:t>Various engines have various accuracy</a:t>
            </a:r>
            <a:endParaRPr lang="en-US" sz="3600" b="0" dirty="0">
              <a:solidFill>
                <a:schemeClr val="bg1"/>
              </a:solidFill>
              <a:effectLst/>
              <a:latin typeface="+mj-lt"/>
            </a:endParaRPr>
          </a:p>
          <a:p>
            <a:pPr marL="12700" rtl="0">
              <a:spcBef>
                <a:spcPts val="1000"/>
              </a:spcBef>
              <a:spcAft>
                <a:spcPts val="0"/>
              </a:spcAft>
            </a:pPr>
            <a:r>
              <a:rPr lang="en-US" sz="3600" b="1" i="0" u="none" strike="noStrike" dirty="0">
                <a:solidFill>
                  <a:srgbClr val="FFFF00"/>
                </a:solidFill>
                <a:effectLst/>
                <a:latin typeface="+mj-lt"/>
              </a:rPr>
              <a:t>Antivirus in cloud: </a:t>
            </a:r>
            <a:r>
              <a:rPr lang="en-US" sz="3600" b="1" i="0" u="sng" strike="noStrike" dirty="0">
                <a:solidFill>
                  <a:srgbClr val="FFFF00"/>
                </a:solidFill>
                <a:effectLst/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www.virustotal.com</a:t>
            </a:r>
            <a:endParaRPr lang="en-US" sz="3600" b="1" dirty="0">
              <a:solidFill>
                <a:srgbClr val="FFFF00"/>
              </a:solidFill>
              <a:latin typeface="+mj-lt"/>
            </a:endParaRPr>
          </a:p>
          <a:p>
            <a:pPr marL="584200" indent="-571500" rtl="0"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3600" i="0" u="none" strike="noStrike" dirty="0">
                <a:solidFill>
                  <a:schemeClr val="bg1"/>
                </a:solidFill>
                <a:effectLst/>
                <a:latin typeface="+mj-lt"/>
              </a:rPr>
              <a:t>Access to multiple AV engines in one place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, m</a:t>
            </a:r>
            <a:r>
              <a:rPr lang="en-US" sz="3600" i="0" u="none" strike="noStrike" dirty="0">
                <a:solidFill>
                  <a:schemeClr val="bg1"/>
                </a:solidFill>
                <a:effectLst/>
                <a:latin typeface="+mj-lt"/>
              </a:rPr>
              <a:t>ainly focused on signature-based detection </a:t>
            </a:r>
          </a:p>
          <a:p>
            <a:pPr marL="584200" indent="-571500" rtl="0"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3600" b="0" i="0" u="none" strike="noStrike" dirty="0">
                <a:solidFill>
                  <a:schemeClr val="bg1"/>
                </a:solidFill>
                <a:effectLst/>
                <a:latin typeface="+mj-lt"/>
              </a:rPr>
              <a:t>simplified in comparison to the  desktop versions of the products </a:t>
            </a:r>
          </a:p>
          <a:p>
            <a:pPr marL="584200" indent="-571500" rtl="0"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3600" b="0" i="0" u="none" strike="noStrike" dirty="0">
                <a:solidFill>
                  <a:schemeClr val="bg1"/>
                </a:solidFill>
                <a:effectLst/>
                <a:latin typeface="+mj-lt"/>
              </a:rPr>
              <a:t>yet, it’s powerful due to big data set</a:t>
            </a:r>
            <a:endParaRPr lang="en-US" sz="3600" b="0" dirty="0">
              <a:solidFill>
                <a:schemeClr val="bg1"/>
              </a:solidFill>
              <a:effectLst/>
              <a:latin typeface="+mj-lt"/>
            </a:endParaRPr>
          </a:p>
          <a:p>
            <a:br>
              <a:rPr lang="en-US" sz="3600" dirty="0">
                <a:solidFill>
                  <a:schemeClr val="bg1"/>
                </a:solidFill>
                <a:latin typeface="+mj-lt"/>
              </a:rPr>
            </a:br>
            <a:endParaRPr lang="en-AE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E8A641-3298-5D44-9495-F7124751D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8180364"/>
            <a:ext cx="4071635" cy="172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048C63F-85A0-3D50-A1D2-F6C55DB50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4642" y="4043343"/>
            <a:ext cx="5238903" cy="145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910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06536" y="-2448038"/>
            <a:ext cx="7578885" cy="7591538"/>
          </a:xfrm>
          <a:custGeom>
            <a:avLst/>
            <a:gdLst/>
            <a:ahLst/>
            <a:cxnLst/>
            <a:rect l="l" t="t" r="r" b="b"/>
            <a:pathLst>
              <a:path w="7578885" h="7591538">
                <a:moveTo>
                  <a:pt x="0" y="0"/>
                </a:moveTo>
                <a:lnTo>
                  <a:pt x="7578886" y="0"/>
                </a:lnTo>
                <a:lnTo>
                  <a:pt x="7578886" y="7591538"/>
                </a:lnTo>
                <a:lnTo>
                  <a:pt x="0" y="7591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-2088821" y="5000625"/>
            <a:ext cx="7578885" cy="7591538"/>
          </a:xfrm>
          <a:custGeom>
            <a:avLst/>
            <a:gdLst/>
            <a:ahLst/>
            <a:cxnLst/>
            <a:rect l="l" t="t" r="r" b="b"/>
            <a:pathLst>
              <a:path w="7578885" h="7591538">
                <a:moveTo>
                  <a:pt x="0" y="0"/>
                </a:moveTo>
                <a:lnTo>
                  <a:pt x="7578886" y="0"/>
                </a:lnTo>
                <a:lnTo>
                  <a:pt x="7578886" y="7591538"/>
                </a:lnTo>
                <a:lnTo>
                  <a:pt x="0" y="7591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714091" y="9221077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10" y="0"/>
                </a:lnTo>
                <a:lnTo>
                  <a:pt x="2068110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52400" y="-11430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3B42FC-305E-D4F5-BC38-D5F22EC99C32}"/>
              </a:ext>
            </a:extLst>
          </p:cNvPr>
          <p:cNvSpPr txBox="1"/>
          <p:nvPr/>
        </p:nvSpPr>
        <p:spPr>
          <a:xfrm>
            <a:off x="2496682" y="978000"/>
            <a:ext cx="1103811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Malware or Not? How do we know that the application is malicious?</a:t>
            </a:r>
            <a:endParaRPr lang="en-AE" sz="60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CB97EC8-EDCB-502E-7F87-D56099247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673375"/>
            <a:ext cx="7562850" cy="564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BA2261-3E57-0DC2-658F-516617A77D78}"/>
              </a:ext>
            </a:extLst>
          </p:cNvPr>
          <p:cNvSpPr txBox="1"/>
          <p:nvPr/>
        </p:nvSpPr>
        <p:spPr>
          <a:xfrm>
            <a:off x="5490064" y="9402885"/>
            <a:ext cx="85256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sng" strike="noStrike" dirty="0">
                <a:solidFill>
                  <a:srgbClr val="2C9FF0"/>
                </a:solidFill>
                <a:effectLst/>
                <a:latin typeface="Verdana" panose="020B0604030504040204" pitchFamily="34" charset="0"/>
                <a:hlinkClick r:id="rId6"/>
              </a:rPr>
              <a:t>https://www.virustotal.com/#/file/070b60dcdfa5a00c33d019bfa068283c9b4662b8491a32  323e17a956bd0bd831/details</a:t>
            </a:r>
            <a:endParaRPr lang="en-AE" b="1" dirty="0"/>
          </a:p>
        </p:txBody>
      </p:sp>
    </p:spTree>
    <p:extLst>
      <p:ext uri="{BB962C8B-B14F-4D97-AF65-F5344CB8AC3E}">
        <p14:creationId xmlns:p14="http://schemas.microsoft.com/office/powerpoint/2010/main" val="2119829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52400" y="-19520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0FE55-36A9-7028-EEA3-9C39D0F49823}"/>
              </a:ext>
            </a:extLst>
          </p:cNvPr>
          <p:cNvSpPr txBox="1"/>
          <p:nvPr/>
        </p:nvSpPr>
        <p:spPr>
          <a:xfrm>
            <a:off x="3581400" y="1325368"/>
            <a:ext cx="107768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Setup Recap and FAQs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5CE78F-E7F2-703B-51A2-843D40A88E65}"/>
              </a:ext>
            </a:extLst>
          </p:cNvPr>
          <p:cNvSpPr txBox="1"/>
          <p:nvPr/>
        </p:nvSpPr>
        <p:spPr>
          <a:xfrm>
            <a:off x="2514600" y="2705100"/>
            <a:ext cx="13576451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How can I set up the virtual machine?</a:t>
            </a:r>
          </a:p>
          <a:p>
            <a:endParaRPr lang="en-US" sz="3600" b="1" dirty="0">
              <a:solidFill>
                <a:srgbClr val="FFFF00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Please check our </a:t>
            </a:r>
            <a:r>
              <a:rPr lang="en-US" sz="3600" dirty="0">
                <a:solidFill>
                  <a:schemeClr val="bg1"/>
                </a:solidFill>
                <a:hlinkClick r:id="rId5"/>
              </a:rPr>
              <a:t>GitHub Repository </a:t>
            </a:r>
            <a:r>
              <a:rPr lang="en-US" sz="3600" dirty="0">
                <a:solidFill>
                  <a:schemeClr val="bg1"/>
                </a:solidFill>
              </a:rPr>
              <a:t>which have all the material, download links and presentation slides available.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rgbClr val="FFFF00"/>
                </a:solidFill>
              </a:rPr>
              <a:t>From where can I revise the material?</a:t>
            </a:r>
          </a:p>
          <a:p>
            <a:r>
              <a:rPr lang="en-US" sz="3600" dirty="0">
                <a:solidFill>
                  <a:schemeClr val="bg1"/>
                </a:solidFill>
              </a:rPr>
              <a:t>All this bootcamp will be based on the GitHub Repository, make sure to follow there!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rgbClr val="FFFF00"/>
                </a:solidFill>
              </a:rPr>
              <a:t>What is the pointing system?</a:t>
            </a:r>
          </a:p>
          <a:p>
            <a:r>
              <a:rPr lang="en-US" sz="3600" b="0" i="0" dirty="0">
                <a:solidFill>
                  <a:schemeClr val="bg1"/>
                </a:solidFill>
                <a:effectLst/>
                <a:latin typeface="+mj-lt"/>
              </a:rPr>
              <a:t>This bootcamp uses a point-based system to track progress and engagement. Each chapter is assigned a specific number of points based on its complexity and importance.</a:t>
            </a:r>
            <a:endParaRPr lang="en-US" sz="3600" b="1" dirty="0">
              <a:solidFill>
                <a:schemeClr val="bg1"/>
              </a:solidFill>
              <a:latin typeface="+mj-lt"/>
            </a:endParaRPr>
          </a:p>
          <a:p>
            <a:endParaRPr lang="en-US" sz="3600" b="1" dirty="0">
              <a:solidFill>
                <a:srgbClr val="FFFF00"/>
              </a:solidFill>
            </a:endParaRPr>
          </a:p>
          <a:p>
            <a:endParaRPr lang="en-US" sz="3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864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055355" y="0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0" y="0"/>
                </a:moveTo>
                <a:lnTo>
                  <a:pt x="3232645" y="0"/>
                </a:lnTo>
                <a:lnTo>
                  <a:pt x="3232645" y="3223095"/>
                </a:lnTo>
                <a:lnTo>
                  <a:pt x="0" y="3223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10800000" flipH="1" flipV="1">
            <a:off x="0" y="7063905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3232645" y="3223095"/>
                </a:moveTo>
                <a:lnTo>
                  <a:pt x="0" y="3223095"/>
                </a:lnTo>
                <a:lnTo>
                  <a:pt x="0" y="0"/>
                </a:lnTo>
                <a:lnTo>
                  <a:pt x="3232645" y="0"/>
                </a:lnTo>
                <a:lnTo>
                  <a:pt x="3232645" y="3223095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896545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52400" y="-11430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EB77D7-7EF1-4184-2F0A-532EA6F5D19A}"/>
              </a:ext>
            </a:extLst>
          </p:cNvPr>
          <p:cNvSpPr txBox="1"/>
          <p:nvPr/>
        </p:nvSpPr>
        <p:spPr>
          <a:xfrm>
            <a:off x="4191000" y="1103715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Types of Malware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42086-5189-504B-8A92-DDC3BD2490C9}"/>
              </a:ext>
            </a:extLst>
          </p:cNvPr>
          <p:cNvSpPr txBox="1"/>
          <p:nvPr/>
        </p:nvSpPr>
        <p:spPr>
          <a:xfrm>
            <a:off x="4289178" y="2996976"/>
            <a:ext cx="99060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1) Backdoor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Allows attacker to control the system </a:t>
            </a:r>
          </a:p>
          <a:p>
            <a:endParaRPr lang="en-US" sz="3600" b="1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rgbClr val="FFFF00"/>
                </a:solidFill>
              </a:rPr>
              <a:t>2) Botnet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All infected computers receive instructions from the same Command-and-Control (C&amp;C) server </a:t>
            </a:r>
          </a:p>
          <a:p>
            <a:endParaRPr lang="en-US" sz="3600" b="1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rgbClr val="FFFF00"/>
                </a:solidFill>
              </a:rPr>
              <a:t>3) Downloader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Malicious code that exists only to download other malicious code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Used when attacker first gains access</a:t>
            </a:r>
            <a:endParaRPr lang="en-AE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10814" y="7400004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4" y="0"/>
                </a:lnTo>
                <a:lnTo>
                  <a:pt x="3896594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flipH="1">
            <a:off x="-1295400" y="-664462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flipH="1">
            <a:off x="14877308" y="-319836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5" name="Freeform 5"/>
          <p:cNvSpPr/>
          <p:nvPr/>
        </p:nvSpPr>
        <p:spPr>
          <a:xfrm>
            <a:off x="15011400" y="7311663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3" y="0"/>
                </a:lnTo>
                <a:lnTo>
                  <a:pt x="3896593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59551" y="9590652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6A689-0FA9-0F94-AD9D-ECDAEBB6601C}"/>
              </a:ext>
            </a:extLst>
          </p:cNvPr>
          <p:cNvSpPr txBox="1"/>
          <p:nvPr/>
        </p:nvSpPr>
        <p:spPr>
          <a:xfrm>
            <a:off x="4572000" y="800100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Types of Malware (Contd.)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80CFC2-CD26-2E2B-5D85-E64CD076A4C8}"/>
              </a:ext>
            </a:extLst>
          </p:cNvPr>
          <p:cNvSpPr txBox="1"/>
          <p:nvPr/>
        </p:nvSpPr>
        <p:spPr>
          <a:xfrm>
            <a:off x="12075476" y="4639149"/>
            <a:ext cx="578418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6) Rootkit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Malware that conceals the existence of other code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Usually paired with a backdoor</a:t>
            </a:r>
            <a:endParaRPr lang="en-AE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1EEE1D-1247-D7A2-EA93-A2CC8699FE14}"/>
              </a:ext>
            </a:extLst>
          </p:cNvPr>
          <p:cNvSpPr txBox="1"/>
          <p:nvPr/>
        </p:nvSpPr>
        <p:spPr>
          <a:xfrm>
            <a:off x="537009" y="4641860"/>
            <a:ext cx="484270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4) Info-stealing malware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Sniffers, keyloggers, password hash grabbers </a:t>
            </a:r>
            <a:endParaRPr lang="en-AE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E592B9-7BF5-69EE-6115-D3147525000D}"/>
              </a:ext>
            </a:extLst>
          </p:cNvPr>
          <p:cNvSpPr txBox="1"/>
          <p:nvPr/>
        </p:nvSpPr>
        <p:spPr>
          <a:xfrm>
            <a:off x="5847519" y="4641860"/>
            <a:ext cx="565868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5) Launcher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Malicious program used to launch other malicious programs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Often uses nontraditional techniques to ensure stealth or greater access to a system </a:t>
            </a:r>
            <a:endParaRPr lang="en-AE" sz="3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14917" y="7725732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4" y="0"/>
                </a:lnTo>
                <a:lnTo>
                  <a:pt x="3896594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flipH="1">
            <a:off x="2286000" y="3506730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flipH="1">
            <a:off x="14877308" y="-319836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5" name="Freeform 5"/>
          <p:cNvSpPr/>
          <p:nvPr/>
        </p:nvSpPr>
        <p:spPr>
          <a:xfrm>
            <a:off x="10668000" y="3715362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3" y="0"/>
                </a:lnTo>
                <a:lnTo>
                  <a:pt x="3896593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59551" y="9590652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6A689-0FA9-0F94-AD9D-ECDAEBB6601C}"/>
              </a:ext>
            </a:extLst>
          </p:cNvPr>
          <p:cNvSpPr txBox="1"/>
          <p:nvPr/>
        </p:nvSpPr>
        <p:spPr>
          <a:xfrm>
            <a:off x="4572000" y="800100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Types of Malware (Contd.)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80CFC2-CD26-2E2B-5D85-E64CD076A4C8}"/>
              </a:ext>
            </a:extLst>
          </p:cNvPr>
          <p:cNvSpPr txBox="1"/>
          <p:nvPr/>
        </p:nvSpPr>
        <p:spPr>
          <a:xfrm>
            <a:off x="10007367" y="4507837"/>
            <a:ext cx="65379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8) Worms or viruses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Malicious code that can copy itself and infect additional computers</a:t>
            </a:r>
            <a:endParaRPr lang="en-AE" sz="36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E592B9-7BF5-69EE-6115-D3147525000D}"/>
              </a:ext>
            </a:extLst>
          </p:cNvPr>
          <p:cNvSpPr txBox="1"/>
          <p:nvPr/>
        </p:nvSpPr>
        <p:spPr>
          <a:xfrm>
            <a:off x="1742659" y="4576204"/>
            <a:ext cx="565868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7) Spam-sending malware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Attacker rents machine to spammers</a:t>
            </a:r>
            <a:endParaRPr lang="en-A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754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68600" y="-731474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4" y="0"/>
                </a:lnTo>
                <a:lnTo>
                  <a:pt x="3896594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flipH="1">
            <a:off x="-1295400" y="-921281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59551" y="9590652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6A689-0FA9-0F94-AD9D-ECDAEBB6601C}"/>
              </a:ext>
            </a:extLst>
          </p:cNvPr>
          <p:cNvSpPr txBox="1"/>
          <p:nvPr/>
        </p:nvSpPr>
        <p:spPr>
          <a:xfrm>
            <a:off x="4572000" y="800100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Mass vs Targeted Malware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80CFC2-CD26-2E2B-5D85-E64CD076A4C8}"/>
              </a:ext>
            </a:extLst>
          </p:cNvPr>
          <p:cNvSpPr txBox="1"/>
          <p:nvPr/>
        </p:nvSpPr>
        <p:spPr>
          <a:xfrm>
            <a:off x="10007366" y="4507837"/>
            <a:ext cx="751863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Targeted malware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Tailored to a specific target – Very difficult to detect, prevent, and remove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Requires advanced analysis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Ex: Stuxnet</a:t>
            </a:r>
            <a:endParaRPr lang="en-AE" sz="36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E592B9-7BF5-69EE-6115-D3147525000D}"/>
              </a:ext>
            </a:extLst>
          </p:cNvPr>
          <p:cNvSpPr txBox="1"/>
          <p:nvPr/>
        </p:nvSpPr>
        <p:spPr>
          <a:xfrm>
            <a:off x="1742659" y="4576204"/>
            <a:ext cx="56586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Mass malware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Intended to infect as many machines as possible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Most common type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Ex: Redline Stealer</a:t>
            </a:r>
            <a:endParaRPr lang="en-A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392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104757" y="6467985"/>
            <a:ext cx="3799243" cy="50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endParaRPr dirty="0"/>
          </a:p>
        </p:txBody>
      </p:sp>
      <p:sp>
        <p:nvSpPr>
          <p:cNvPr id="8" name="Freeform 8"/>
          <p:cNvSpPr/>
          <p:nvPr/>
        </p:nvSpPr>
        <p:spPr>
          <a:xfrm rot="5400000">
            <a:off x="-6319097" y="1743827"/>
            <a:ext cx="10751451" cy="6799347"/>
          </a:xfrm>
          <a:custGeom>
            <a:avLst/>
            <a:gdLst/>
            <a:ahLst/>
            <a:cxnLst/>
            <a:rect l="l" t="t" r="r" b="b"/>
            <a:pathLst>
              <a:path w="10751451" h="6799347">
                <a:moveTo>
                  <a:pt x="0" y="0"/>
                </a:moveTo>
                <a:lnTo>
                  <a:pt x="10751451" y="0"/>
                </a:lnTo>
                <a:lnTo>
                  <a:pt x="10751451" y="6799346"/>
                </a:lnTo>
                <a:lnTo>
                  <a:pt x="0" y="67993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958" r="-2958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Freeform 9"/>
          <p:cNvSpPr/>
          <p:nvPr/>
        </p:nvSpPr>
        <p:spPr>
          <a:xfrm>
            <a:off x="15876674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BEA05D4E-017D-BB1B-B5DE-A202022DDE79}"/>
              </a:ext>
            </a:extLst>
          </p:cNvPr>
          <p:cNvSpPr/>
          <p:nvPr/>
        </p:nvSpPr>
        <p:spPr>
          <a:xfrm>
            <a:off x="17221200" y="-22315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49C3F0-A4DF-B969-878B-4C035B7D7441}"/>
              </a:ext>
            </a:extLst>
          </p:cNvPr>
          <p:cNvSpPr txBox="1"/>
          <p:nvPr/>
        </p:nvSpPr>
        <p:spPr>
          <a:xfrm>
            <a:off x="3538575" y="1181100"/>
            <a:ext cx="113138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General Rules for Malware Analysis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670D94-9A14-F8A6-A897-F51EFE6980FD}"/>
              </a:ext>
            </a:extLst>
          </p:cNvPr>
          <p:cNvSpPr txBox="1"/>
          <p:nvPr/>
        </p:nvSpPr>
        <p:spPr>
          <a:xfrm>
            <a:off x="3538575" y="3473589"/>
            <a:ext cx="108966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1) Don’t Get Caught in Details </a:t>
            </a:r>
          </a:p>
          <a:p>
            <a:r>
              <a:rPr lang="en-US" sz="3600" dirty="0">
                <a:solidFill>
                  <a:schemeClr val="bg1"/>
                </a:solidFill>
              </a:rPr>
              <a:t>You don’t need to understand 100% of the code </a:t>
            </a:r>
          </a:p>
          <a:p>
            <a:r>
              <a:rPr lang="en-US" sz="3600" dirty="0">
                <a:solidFill>
                  <a:schemeClr val="bg1"/>
                </a:solidFill>
              </a:rPr>
              <a:t>Focus on key features 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rgbClr val="FFFF00"/>
                </a:solidFill>
              </a:rPr>
              <a:t>2) Try Several Tools </a:t>
            </a:r>
          </a:p>
          <a:p>
            <a:r>
              <a:rPr lang="en-US" sz="3600" dirty="0">
                <a:solidFill>
                  <a:schemeClr val="bg1"/>
                </a:solidFill>
              </a:rPr>
              <a:t>If one tool fails, try another </a:t>
            </a:r>
          </a:p>
          <a:p>
            <a:r>
              <a:rPr lang="en-US" sz="3600" dirty="0">
                <a:solidFill>
                  <a:schemeClr val="bg1"/>
                </a:solidFill>
              </a:rPr>
              <a:t>Don’t get stuck on a hard issue, move along  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rgbClr val="FFFF00"/>
                </a:solidFill>
              </a:rPr>
              <a:t>3) Malware authors are constantly raising the bar</a:t>
            </a:r>
            <a:endParaRPr lang="en-AE" sz="3600" b="1" dirty="0">
              <a:solidFill>
                <a:srgbClr val="FFFF00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805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104757" y="6467985"/>
            <a:ext cx="3799243" cy="50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endParaRPr dirty="0"/>
          </a:p>
        </p:txBody>
      </p:sp>
      <p:sp>
        <p:nvSpPr>
          <p:cNvPr id="8" name="Freeform 8"/>
          <p:cNvSpPr/>
          <p:nvPr/>
        </p:nvSpPr>
        <p:spPr>
          <a:xfrm rot="5400000">
            <a:off x="-6319097" y="1743827"/>
            <a:ext cx="10751451" cy="6799347"/>
          </a:xfrm>
          <a:custGeom>
            <a:avLst/>
            <a:gdLst/>
            <a:ahLst/>
            <a:cxnLst/>
            <a:rect l="l" t="t" r="r" b="b"/>
            <a:pathLst>
              <a:path w="10751451" h="6799347">
                <a:moveTo>
                  <a:pt x="0" y="0"/>
                </a:moveTo>
                <a:lnTo>
                  <a:pt x="10751451" y="0"/>
                </a:lnTo>
                <a:lnTo>
                  <a:pt x="10751451" y="6799346"/>
                </a:lnTo>
                <a:lnTo>
                  <a:pt x="0" y="67993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-2958" r="-2958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Freeform 9"/>
          <p:cNvSpPr/>
          <p:nvPr/>
        </p:nvSpPr>
        <p:spPr>
          <a:xfrm>
            <a:off x="15876674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BEA05D4E-017D-BB1B-B5DE-A202022DDE79}"/>
              </a:ext>
            </a:extLst>
          </p:cNvPr>
          <p:cNvSpPr/>
          <p:nvPr/>
        </p:nvSpPr>
        <p:spPr>
          <a:xfrm>
            <a:off x="17221200" y="-22315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49C3F0-A4DF-B969-878B-4C035B7D7441}"/>
              </a:ext>
            </a:extLst>
          </p:cNvPr>
          <p:cNvSpPr txBox="1"/>
          <p:nvPr/>
        </p:nvSpPr>
        <p:spPr>
          <a:xfrm>
            <a:off x="5907316" y="1116779"/>
            <a:ext cx="113138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Any Questions?</a:t>
            </a:r>
            <a:endParaRPr lang="en-AE" sz="6000" b="1" dirty="0">
              <a:solidFill>
                <a:schemeClr val="bg1"/>
              </a:solidFill>
            </a:endParaRPr>
          </a:p>
        </p:txBody>
      </p:sp>
      <p:pic>
        <p:nvPicPr>
          <p:cNvPr id="3074" name="Picture 2" descr="First Day On The Internet Kid Meme | I JUST GOT FREE MALWARE! I'M GONNA  TELL ALL MY FRIENDS AT SCHOOL! | image tagged in memes,first day on the in…  | Internet,">
            <a:extLst>
              <a:ext uri="{FF2B5EF4-FFF2-40B4-BE49-F238E27FC236}">
                <a16:creationId xmlns:a16="http://schemas.microsoft.com/office/drawing/2014/main" id="{D2FBD3C5-9B99-F53E-79F6-53FE6F2A5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584" y="3208731"/>
            <a:ext cx="3810000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4D63C3-9CB1-464B-2130-2154F0AC45F9}"/>
              </a:ext>
            </a:extLst>
          </p:cNvPr>
          <p:cNvSpPr txBox="1"/>
          <p:nvPr/>
        </p:nvSpPr>
        <p:spPr>
          <a:xfrm>
            <a:off x="12496800" y="5524500"/>
            <a:ext cx="4191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15 minutes Break (Get a cup of coffee)</a:t>
            </a:r>
            <a:endParaRPr lang="en-AE" sz="3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238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-3790950"/>
            <a:ext cx="18288000" cy="7581900"/>
          </a:xfrm>
          <a:custGeom>
            <a:avLst/>
            <a:gdLst/>
            <a:ahLst/>
            <a:cxnLst/>
            <a:rect l="l" t="t" r="r" b="b"/>
            <a:pathLst>
              <a:path w="18288000" h="7581900">
                <a:moveTo>
                  <a:pt x="0" y="7581900"/>
                </a:moveTo>
                <a:lnTo>
                  <a:pt x="18288000" y="7581900"/>
                </a:lnTo>
                <a:lnTo>
                  <a:pt x="18288000" y="0"/>
                </a:lnTo>
                <a:lnTo>
                  <a:pt x="0" y="0"/>
                </a:lnTo>
                <a:lnTo>
                  <a:pt x="0" y="75819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972" r="-1082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5527806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10" y="0"/>
                </a:lnTo>
                <a:lnTo>
                  <a:pt x="2068110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0" y="96126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TextBox 5"/>
          <p:cNvSpPr txBox="1"/>
          <p:nvPr/>
        </p:nvSpPr>
        <p:spPr>
          <a:xfrm>
            <a:off x="270206" y="7105835"/>
            <a:ext cx="6884656" cy="476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66375F-B5A9-4213-E916-17ECF8BC2563}"/>
              </a:ext>
            </a:extLst>
          </p:cNvPr>
          <p:cNvSpPr txBox="1"/>
          <p:nvPr/>
        </p:nvSpPr>
        <p:spPr>
          <a:xfrm>
            <a:off x="8001000" y="5816739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FF00"/>
                </a:solidFill>
              </a:rPr>
              <a:t>CH 2: Basic Static Analysis</a:t>
            </a:r>
            <a:endParaRPr lang="en-AE" sz="4000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34D2A7-72A0-38CF-C4E6-69EF1837A108}"/>
              </a:ext>
            </a:extLst>
          </p:cNvPr>
          <p:cNvSpPr txBox="1"/>
          <p:nvPr/>
        </p:nvSpPr>
        <p:spPr>
          <a:xfrm>
            <a:off x="3276600" y="4624324"/>
            <a:ext cx="134112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+mj-lt"/>
              </a:rPr>
              <a:t>Practical Malware Analysis </a:t>
            </a:r>
          </a:p>
        </p:txBody>
      </p:sp>
    </p:spTree>
    <p:extLst>
      <p:ext uri="{BB962C8B-B14F-4D97-AF65-F5344CB8AC3E}">
        <p14:creationId xmlns:p14="http://schemas.microsoft.com/office/powerpoint/2010/main" val="2601415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104757" y="6467985"/>
            <a:ext cx="3799243" cy="50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endParaRPr dirty="0"/>
          </a:p>
        </p:txBody>
      </p:sp>
      <p:sp>
        <p:nvSpPr>
          <p:cNvPr id="8" name="Freeform 8"/>
          <p:cNvSpPr/>
          <p:nvPr/>
        </p:nvSpPr>
        <p:spPr>
          <a:xfrm rot="5400000">
            <a:off x="-6319097" y="1743827"/>
            <a:ext cx="10751451" cy="6799347"/>
          </a:xfrm>
          <a:custGeom>
            <a:avLst/>
            <a:gdLst/>
            <a:ahLst/>
            <a:cxnLst/>
            <a:rect l="l" t="t" r="r" b="b"/>
            <a:pathLst>
              <a:path w="10751451" h="6799347">
                <a:moveTo>
                  <a:pt x="0" y="0"/>
                </a:moveTo>
                <a:lnTo>
                  <a:pt x="10751451" y="0"/>
                </a:lnTo>
                <a:lnTo>
                  <a:pt x="10751451" y="6799346"/>
                </a:lnTo>
                <a:lnTo>
                  <a:pt x="0" y="67993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958" r="-2958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Freeform 9"/>
          <p:cNvSpPr/>
          <p:nvPr/>
        </p:nvSpPr>
        <p:spPr>
          <a:xfrm>
            <a:off x="15876674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BEA05D4E-017D-BB1B-B5DE-A202022DDE79}"/>
              </a:ext>
            </a:extLst>
          </p:cNvPr>
          <p:cNvSpPr/>
          <p:nvPr/>
        </p:nvSpPr>
        <p:spPr>
          <a:xfrm>
            <a:off x="17221200" y="-22315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49C3F0-A4DF-B969-878B-4C035B7D7441}"/>
              </a:ext>
            </a:extLst>
          </p:cNvPr>
          <p:cNvSpPr txBox="1"/>
          <p:nvPr/>
        </p:nvSpPr>
        <p:spPr>
          <a:xfrm>
            <a:off x="3538575" y="1181100"/>
            <a:ext cx="113138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Techniques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670D94-9A14-F8A6-A897-F51EFE6980FD}"/>
              </a:ext>
            </a:extLst>
          </p:cNvPr>
          <p:cNvSpPr txBox="1"/>
          <p:nvPr/>
        </p:nvSpPr>
        <p:spPr>
          <a:xfrm>
            <a:off x="3695700" y="4266337"/>
            <a:ext cx="108966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1) Antivirus scanning </a:t>
            </a:r>
          </a:p>
          <a:p>
            <a:r>
              <a:rPr lang="en-US" sz="3600" dirty="0">
                <a:solidFill>
                  <a:schemeClr val="bg1"/>
                </a:solidFill>
              </a:rPr>
              <a:t>2) Hashes </a:t>
            </a:r>
          </a:p>
          <a:p>
            <a:r>
              <a:rPr lang="en-US" sz="3600" dirty="0">
                <a:solidFill>
                  <a:schemeClr val="bg1"/>
                </a:solidFill>
              </a:rPr>
              <a:t>3) A file’s strings, functions, and headers</a:t>
            </a:r>
          </a:p>
        </p:txBody>
      </p:sp>
    </p:spTree>
    <p:extLst>
      <p:ext uri="{BB962C8B-B14F-4D97-AF65-F5344CB8AC3E}">
        <p14:creationId xmlns:p14="http://schemas.microsoft.com/office/powerpoint/2010/main" val="2463588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104757" y="6467985"/>
            <a:ext cx="3799243" cy="50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endParaRPr dirty="0"/>
          </a:p>
        </p:txBody>
      </p:sp>
      <p:sp>
        <p:nvSpPr>
          <p:cNvPr id="8" name="Freeform 8"/>
          <p:cNvSpPr/>
          <p:nvPr/>
        </p:nvSpPr>
        <p:spPr>
          <a:xfrm rot="5400000">
            <a:off x="-6319097" y="1743827"/>
            <a:ext cx="10751451" cy="6799347"/>
          </a:xfrm>
          <a:custGeom>
            <a:avLst/>
            <a:gdLst/>
            <a:ahLst/>
            <a:cxnLst/>
            <a:rect l="l" t="t" r="r" b="b"/>
            <a:pathLst>
              <a:path w="10751451" h="6799347">
                <a:moveTo>
                  <a:pt x="0" y="0"/>
                </a:moveTo>
                <a:lnTo>
                  <a:pt x="10751451" y="0"/>
                </a:lnTo>
                <a:lnTo>
                  <a:pt x="10751451" y="6799346"/>
                </a:lnTo>
                <a:lnTo>
                  <a:pt x="0" y="67993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958" r="-2958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Freeform 9"/>
          <p:cNvSpPr/>
          <p:nvPr/>
        </p:nvSpPr>
        <p:spPr>
          <a:xfrm>
            <a:off x="15876674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BEA05D4E-017D-BB1B-B5DE-A202022DDE79}"/>
              </a:ext>
            </a:extLst>
          </p:cNvPr>
          <p:cNvSpPr/>
          <p:nvPr/>
        </p:nvSpPr>
        <p:spPr>
          <a:xfrm>
            <a:off x="17221200" y="-22315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49C3F0-A4DF-B969-878B-4C035B7D7441}"/>
              </a:ext>
            </a:extLst>
          </p:cNvPr>
          <p:cNvSpPr txBox="1"/>
          <p:nvPr/>
        </p:nvSpPr>
        <p:spPr>
          <a:xfrm>
            <a:off x="3538575" y="1181100"/>
            <a:ext cx="113138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First Steps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670D94-9A14-F8A6-A897-F51EFE6980FD}"/>
              </a:ext>
            </a:extLst>
          </p:cNvPr>
          <p:cNvSpPr txBox="1"/>
          <p:nvPr/>
        </p:nvSpPr>
        <p:spPr>
          <a:xfrm>
            <a:off x="3695700" y="4266337"/>
            <a:ext cx="108966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Malware</a:t>
            </a:r>
            <a:r>
              <a:rPr lang="en-US" sz="3600" dirty="0">
                <a:solidFill>
                  <a:schemeClr val="bg1"/>
                </a:solidFill>
              </a:rPr>
              <a:t> can easily change its signature and fool the antivirus 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b="1" dirty="0" err="1">
                <a:solidFill>
                  <a:srgbClr val="FFFF00"/>
                </a:solidFill>
              </a:rPr>
              <a:t>VirusTotal</a:t>
            </a: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is convenient, but using it may alert attackers that they’ve been caught </a:t>
            </a:r>
          </a:p>
        </p:txBody>
      </p:sp>
    </p:spTree>
    <p:extLst>
      <p:ext uri="{BB962C8B-B14F-4D97-AF65-F5344CB8AC3E}">
        <p14:creationId xmlns:p14="http://schemas.microsoft.com/office/powerpoint/2010/main" val="2414669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104757" y="6467985"/>
            <a:ext cx="3799243" cy="50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endParaRPr dirty="0"/>
          </a:p>
        </p:txBody>
      </p:sp>
      <p:sp>
        <p:nvSpPr>
          <p:cNvPr id="8" name="Freeform 8"/>
          <p:cNvSpPr/>
          <p:nvPr/>
        </p:nvSpPr>
        <p:spPr>
          <a:xfrm rot="5400000">
            <a:off x="-6319097" y="1743827"/>
            <a:ext cx="10751451" cy="6799347"/>
          </a:xfrm>
          <a:custGeom>
            <a:avLst/>
            <a:gdLst/>
            <a:ahLst/>
            <a:cxnLst/>
            <a:rect l="l" t="t" r="r" b="b"/>
            <a:pathLst>
              <a:path w="10751451" h="6799347">
                <a:moveTo>
                  <a:pt x="0" y="0"/>
                </a:moveTo>
                <a:lnTo>
                  <a:pt x="10751451" y="0"/>
                </a:lnTo>
                <a:lnTo>
                  <a:pt x="10751451" y="6799346"/>
                </a:lnTo>
                <a:lnTo>
                  <a:pt x="0" y="67993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-2958" r="-2958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Freeform 9"/>
          <p:cNvSpPr/>
          <p:nvPr/>
        </p:nvSpPr>
        <p:spPr>
          <a:xfrm>
            <a:off x="15876674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BEA05D4E-017D-BB1B-B5DE-A202022DDE79}"/>
              </a:ext>
            </a:extLst>
          </p:cNvPr>
          <p:cNvSpPr/>
          <p:nvPr/>
        </p:nvSpPr>
        <p:spPr>
          <a:xfrm>
            <a:off x="17221200" y="-22315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49C3F0-A4DF-B969-878B-4C035B7D7441}"/>
              </a:ext>
            </a:extLst>
          </p:cNvPr>
          <p:cNvSpPr txBox="1"/>
          <p:nvPr/>
        </p:nvSpPr>
        <p:spPr>
          <a:xfrm>
            <a:off x="3278416" y="1257300"/>
            <a:ext cx="113138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Hashing (Fingerprint for malware)</a:t>
            </a:r>
            <a:endParaRPr lang="en-AE" sz="60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4D63C3-9CB1-464B-2130-2154F0AC45F9}"/>
              </a:ext>
            </a:extLst>
          </p:cNvPr>
          <p:cNvSpPr txBox="1"/>
          <p:nvPr/>
        </p:nvSpPr>
        <p:spPr>
          <a:xfrm>
            <a:off x="3962400" y="4305300"/>
            <a:ext cx="127254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MD5 or SHA-1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Condenses a file of any size down to a fixed-length fingerprint 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rgbClr val="FFFF00"/>
                </a:solidFill>
              </a:rPr>
              <a:t>Uniquely identifies a file well in practice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There are MD5 collisions, but they are not common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Collision: Two different files with the same hash</a:t>
            </a:r>
            <a:endParaRPr lang="en-AE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676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52400" y="-19520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0FE55-36A9-7028-EEA3-9C39D0F49823}"/>
              </a:ext>
            </a:extLst>
          </p:cNvPr>
          <p:cNvSpPr txBox="1"/>
          <p:nvPr/>
        </p:nvSpPr>
        <p:spPr>
          <a:xfrm>
            <a:off x="3581400" y="1325368"/>
            <a:ext cx="107768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Setup Recap and FAQs</a:t>
            </a:r>
            <a:endParaRPr lang="en-AE" sz="60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617D2F-061D-2C67-6A68-30B2FB979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898" y="2838978"/>
            <a:ext cx="8162925" cy="6924675"/>
          </a:xfrm>
          <a:prstGeom prst="rect">
            <a:avLst/>
          </a:prstGeom>
        </p:spPr>
      </p:pic>
      <p:pic>
        <p:nvPicPr>
          <p:cNvPr id="6146" name="Picture 2" descr="Practical Malware Analysis: The Hands-On Guide to Dissecting Malicious  Software: Sikorski, Michael, Honig, Andrew: 8601400885581: Amazon.com: Books">
            <a:extLst>
              <a:ext uri="{FF2B5EF4-FFF2-40B4-BE49-F238E27FC236}">
                <a16:creationId xmlns:a16="http://schemas.microsoft.com/office/drawing/2014/main" id="{CFD42784-8B1D-732C-9BFA-9F0CD6B10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761" y="6699135"/>
            <a:ext cx="2514600" cy="332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343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5400000">
            <a:off x="-6319097" y="1743827"/>
            <a:ext cx="10751451" cy="6799347"/>
          </a:xfrm>
          <a:custGeom>
            <a:avLst/>
            <a:gdLst/>
            <a:ahLst/>
            <a:cxnLst/>
            <a:rect l="l" t="t" r="r" b="b"/>
            <a:pathLst>
              <a:path w="10751451" h="6799347">
                <a:moveTo>
                  <a:pt x="0" y="0"/>
                </a:moveTo>
                <a:lnTo>
                  <a:pt x="10751451" y="0"/>
                </a:lnTo>
                <a:lnTo>
                  <a:pt x="10751451" y="6799346"/>
                </a:lnTo>
                <a:lnTo>
                  <a:pt x="0" y="67993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-2958" r="-2958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Freeform 9"/>
          <p:cNvSpPr/>
          <p:nvPr/>
        </p:nvSpPr>
        <p:spPr>
          <a:xfrm>
            <a:off x="15876674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BEA05D4E-017D-BB1B-B5DE-A202022DDE79}"/>
              </a:ext>
            </a:extLst>
          </p:cNvPr>
          <p:cNvSpPr/>
          <p:nvPr/>
        </p:nvSpPr>
        <p:spPr>
          <a:xfrm>
            <a:off x="17221200" y="-22315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49C3F0-A4DF-B969-878B-4C035B7D7441}"/>
              </a:ext>
            </a:extLst>
          </p:cNvPr>
          <p:cNvSpPr txBox="1"/>
          <p:nvPr/>
        </p:nvSpPr>
        <p:spPr>
          <a:xfrm>
            <a:off x="4989864" y="1333500"/>
            <a:ext cx="113138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 err="1">
                <a:solidFill>
                  <a:schemeClr val="bg1"/>
                </a:solidFill>
              </a:rPr>
              <a:t>HashCalc</a:t>
            </a:r>
            <a:endParaRPr lang="en-AE" sz="60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B6B05-BC86-BB47-29F2-34EE6737A8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4378" y="3238500"/>
            <a:ext cx="9104273" cy="544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46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5400000">
            <a:off x="-6319097" y="1743827"/>
            <a:ext cx="10751451" cy="6799347"/>
          </a:xfrm>
          <a:custGeom>
            <a:avLst/>
            <a:gdLst/>
            <a:ahLst/>
            <a:cxnLst/>
            <a:rect l="l" t="t" r="r" b="b"/>
            <a:pathLst>
              <a:path w="10751451" h="6799347">
                <a:moveTo>
                  <a:pt x="0" y="0"/>
                </a:moveTo>
                <a:lnTo>
                  <a:pt x="10751451" y="0"/>
                </a:lnTo>
                <a:lnTo>
                  <a:pt x="10751451" y="6799346"/>
                </a:lnTo>
                <a:lnTo>
                  <a:pt x="0" y="67993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-2958" r="-2958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Freeform 9"/>
          <p:cNvSpPr/>
          <p:nvPr/>
        </p:nvSpPr>
        <p:spPr>
          <a:xfrm>
            <a:off x="15876674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BEA05D4E-017D-BB1B-B5DE-A202022DDE79}"/>
              </a:ext>
            </a:extLst>
          </p:cNvPr>
          <p:cNvSpPr/>
          <p:nvPr/>
        </p:nvSpPr>
        <p:spPr>
          <a:xfrm>
            <a:off x="17221200" y="-22315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49C3F0-A4DF-B969-878B-4C035B7D7441}"/>
              </a:ext>
            </a:extLst>
          </p:cNvPr>
          <p:cNvSpPr txBox="1"/>
          <p:nvPr/>
        </p:nvSpPr>
        <p:spPr>
          <a:xfrm>
            <a:off x="3278416" y="1257300"/>
            <a:ext cx="113138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Hash Uses</a:t>
            </a:r>
            <a:endParaRPr lang="en-AE" sz="60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A39156-DC78-3EBC-CC60-485539196EB1}"/>
              </a:ext>
            </a:extLst>
          </p:cNvPr>
          <p:cNvSpPr txBox="1"/>
          <p:nvPr/>
        </p:nvSpPr>
        <p:spPr>
          <a:xfrm>
            <a:off x="4562790" y="4000500"/>
            <a:ext cx="110582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1) Label a malware file </a:t>
            </a:r>
          </a:p>
          <a:p>
            <a:pPr marL="742950" indent="-742950">
              <a:buAutoNum type="arabicParenR"/>
            </a:pP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2) Share the hash with other analysts to identify malware 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3) Search the hash online to see if someone else has already identified the file</a:t>
            </a:r>
            <a:endParaRPr lang="en-A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402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055355" y="0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0" y="0"/>
                </a:moveTo>
                <a:lnTo>
                  <a:pt x="3232645" y="0"/>
                </a:lnTo>
                <a:lnTo>
                  <a:pt x="3232645" y="3223095"/>
                </a:lnTo>
                <a:lnTo>
                  <a:pt x="0" y="3223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10800000" flipH="1" flipV="1">
            <a:off x="0" y="7063905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3232645" y="3223095"/>
                </a:moveTo>
                <a:lnTo>
                  <a:pt x="0" y="3223095"/>
                </a:lnTo>
                <a:lnTo>
                  <a:pt x="0" y="0"/>
                </a:lnTo>
                <a:lnTo>
                  <a:pt x="3232645" y="0"/>
                </a:lnTo>
                <a:lnTo>
                  <a:pt x="3232645" y="3223095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896545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52400" y="-11430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EB77D7-7EF1-4184-2F0A-532EA6F5D19A}"/>
              </a:ext>
            </a:extLst>
          </p:cNvPr>
          <p:cNvSpPr txBox="1"/>
          <p:nvPr/>
        </p:nvSpPr>
        <p:spPr>
          <a:xfrm>
            <a:off x="4191000" y="1103715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Strings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42086-5189-504B-8A92-DDC3BD2490C9}"/>
              </a:ext>
            </a:extLst>
          </p:cNvPr>
          <p:cNvSpPr txBox="1"/>
          <p:nvPr/>
        </p:nvSpPr>
        <p:spPr>
          <a:xfrm>
            <a:off x="4343400" y="3647585"/>
            <a:ext cx="990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Any sequence of printable characters is a string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Strings are terminated by a NULL (0x00)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ASCII characters are 8 bits long, called ANSI</a:t>
            </a:r>
          </a:p>
          <a:p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r>
              <a:rPr lang="en-US" sz="3600" b="1" dirty="0">
                <a:solidFill>
                  <a:srgbClr val="FFFF00"/>
                </a:solidFill>
              </a:rPr>
              <a:t>Unicode characters are 16 bits long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Microsoft calls them "wide characters"</a:t>
            </a:r>
            <a:endParaRPr lang="en-AE" sz="36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9A2260-42D6-30E0-3622-B1ECC424C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5804" y="7810500"/>
            <a:ext cx="7134225" cy="2028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A6A4F9-AEA3-E1FB-B2EA-2A195495B6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8191" y="7810500"/>
            <a:ext cx="508635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444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055355" y="0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0" y="0"/>
                </a:moveTo>
                <a:lnTo>
                  <a:pt x="3232645" y="0"/>
                </a:lnTo>
                <a:lnTo>
                  <a:pt x="3232645" y="3223095"/>
                </a:lnTo>
                <a:lnTo>
                  <a:pt x="0" y="3223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10800000" flipH="1" flipV="1">
            <a:off x="0" y="7063905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3232645" y="3223095"/>
                </a:moveTo>
                <a:lnTo>
                  <a:pt x="0" y="3223095"/>
                </a:lnTo>
                <a:lnTo>
                  <a:pt x="0" y="0"/>
                </a:lnTo>
                <a:lnTo>
                  <a:pt x="3232645" y="0"/>
                </a:lnTo>
                <a:lnTo>
                  <a:pt x="3232645" y="3223095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896545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52400" y="-11430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EB77D7-7EF1-4184-2F0A-532EA6F5D19A}"/>
              </a:ext>
            </a:extLst>
          </p:cNvPr>
          <p:cNvSpPr txBox="1"/>
          <p:nvPr/>
        </p:nvSpPr>
        <p:spPr>
          <a:xfrm>
            <a:off x="4191000" y="1103715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Strings Command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42086-5189-504B-8A92-DDC3BD2490C9}"/>
              </a:ext>
            </a:extLst>
          </p:cNvPr>
          <p:cNvSpPr txBox="1"/>
          <p:nvPr/>
        </p:nvSpPr>
        <p:spPr>
          <a:xfrm>
            <a:off x="2743200" y="3618180"/>
            <a:ext cx="990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Native in Linux, also available for Windows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Finds all strings in a file 3 or more characters long</a:t>
            </a:r>
            <a:endParaRPr lang="en-AE" sz="36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F63570-F487-28AF-156C-DA691EC55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1254" y="5295900"/>
            <a:ext cx="6629400" cy="421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00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F223FE-F8D9-A389-EFBB-771902C41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3A26379-6FCA-7420-A620-A977AA845DB3}"/>
              </a:ext>
            </a:extLst>
          </p:cNvPr>
          <p:cNvSpPr/>
          <p:nvPr/>
        </p:nvSpPr>
        <p:spPr>
          <a:xfrm rot="-10800000">
            <a:off x="15055355" y="0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0" y="0"/>
                </a:moveTo>
                <a:lnTo>
                  <a:pt x="3232645" y="0"/>
                </a:lnTo>
                <a:lnTo>
                  <a:pt x="3232645" y="3223095"/>
                </a:lnTo>
                <a:lnTo>
                  <a:pt x="0" y="3223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4CEC54E-8473-4219-57FB-A0F448408374}"/>
              </a:ext>
            </a:extLst>
          </p:cNvPr>
          <p:cNvSpPr/>
          <p:nvPr/>
        </p:nvSpPr>
        <p:spPr>
          <a:xfrm rot="-10800000" flipH="1" flipV="1">
            <a:off x="0" y="7063905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3232645" y="3223095"/>
                </a:moveTo>
                <a:lnTo>
                  <a:pt x="0" y="3223095"/>
                </a:lnTo>
                <a:lnTo>
                  <a:pt x="0" y="0"/>
                </a:lnTo>
                <a:lnTo>
                  <a:pt x="3232645" y="0"/>
                </a:lnTo>
                <a:lnTo>
                  <a:pt x="3232645" y="3223095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3B6D912-FE5B-4304-B761-9514FAAA08A2}"/>
              </a:ext>
            </a:extLst>
          </p:cNvPr>
          <p:cNvSpPr/>
          <p:nvPr/>
        </p:nvSpPr>
        <p:spPr>
          <a:xfrm>
            <a:off x="15896545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D75BBB3-38D8-A0DB-11FA-DEA5E265F29C}"/>
              </a:ext>
            </a:extLst>
          </p:cNvPr>
          <p:cNvSpPr/>
          <p:nvPr/>
        </p:nvSpPr>
        <p:spPr>
          <a:xfrm>
            <a:off x="152400" y="-11430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4FA47E-85B5-9297-C1AF-21E4DDCB6291}"/>
              </a:ext>
            </a:extLst>
          </p:cNvPr>
          <p:cNvSpPr txBox="1"/>
          <p:nvPr/>
        </p:nvSpPr>
        <p:spPr>
          <a:xfrm>
            <a:off x="4191000" y="1103715"/>
            <a:ext cx="9144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Packed and Obfuscated Malware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2C5FE-2D8B-1894-2E0D-4AF240D68674}"/>
              </a:ext>
            </a:extLst>
          </p:cNvPr>
          <p:cNvSpPr txBox="1"/>
          <p:nvPr/>
        </p:nvSpPr>
        <p:spPr>
          <a:xfrm>
            <a:off x="2133600" y="3808017"/>
            <a:ext cx="85344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The code is compressed, like Zip file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This makes the strings and instructions unreadable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All you'll see is the wrapper small code that unpacks the file when it is run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Commercial Packers are most sophisticated and are mainly used by gaming industries to protect their games from crackers</a:t>
            </a:r>
            <a:endParaRPr lang="en-AE" sz="36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C9921D-6F1F-7EEB-4F41-7A71920816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1767" y="4305300"/>
            <a:ext cx="72428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349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09D3FB-96A7-E655-6103-AF53ABCD2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E0EAA8F-9483-4079-529B-9C9300881B7F}"/>
              </a:ext>
            </a:extLst>
          </p:cNvPr>
          <p:cNvSpPr/>
          <p:nvPr/>
        </p:nvSpPr>
        <p:spPr>
          <a:xfrm rot="-10800000">
            <a:off x="15055355" y="0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0" y="0"/>
                </a:moveTo>
                <a:lnTo>
                  <a:pt x="3232645" y="0"/>
                </a:lnTo>
                <a:lnTo>
                  <a:pt x="3232645" y="3223095"/>
                </a:lnTo>
                <a:lnTo>
                  <a:pt x="0" y="3223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24875AA-3915-F568-4861-84E5A1643629}"/>
              </a:ext>
            </a:extLst>
          </p:cNvPr>
          <p:cNvSpPr/>
          <p:nvPr/>
        </p:nvSpPr>
        <p:spPr>
          <a:xfrm rot="-10800000" flipH="1" flipV="1">
            <a:off x="0" y="7063905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3232645" y="3223095"/>
                </a:moveTo>
                <a:lnTo>
                  <a:pt x="0" y="3223095"/>
                </a:lnTo>
                <a:lnTo>
                  <a:pt x="0" y="0"/>
                </a:lnTo>
                <a:lnTo>
                  <a:pt x="3232645" y="0"/>
                </a:lnTo>
                <a:lnTo>
                  <a:pt x="3232645" y="3223095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7FAC919-156B-7241-05B7-18965D30608E}"/>
              </a:ext>
            </a:extLst>
          </p:cNvPr>
          <p:cNvSpPr/>
          <p:nvPr/>
        </p:nvSpPr>
        <p:spPr>
          <a:xfrm>
            <a:off x="15896545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0FE7A8BE-AE47-5226-30D0-B43FEEA62A5F}"/>
              </a:ext>
            </a:extLst>
          </p:cNvPr>
          <p:cNvSpPr/>
          <p:nvPr/>
        </p:nvSpPr>
        <p:spPr>
          <a:xfrm>
            <a:off x="152400" y="-11430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6CAA1F-B562-8EF9-DF28-E37CC12607F5}"/>
              </a:ext>
            </a:extLst>
          </p:cNvPr>
          <p:cNvSpPr txBox="1"/>
          <p:nvPr/>
        </p:nvSpPr>
        <p:spPr>
          <a:xfrm>
            <a:off x="4191000" y="1103715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 err="1">
                <a:solidFill>
                  <a:schemeClr val="bg1"/>
                </a:solidFill>
              </a:rPr>
              <a:t>Themida</a:t>
            </a:r>
            <a:r>
              <a:rPr lang="en-US" sz="6000" dirty="0">
                <a:solidFill>
                  <a:schemeClr val="bg1"/>
                </a:solidFill>
              </a:rPr>
              <a:t> Demo</a:t>
            </a:r>
            <a:endParaRPr lang="en-AE" sz="60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BA7318-FCE3-CD53-5D64-9998B9B30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2817577"/>
            <a:ext cx="7848600" cy="669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0684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10814" y="7400004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4" y="0"/>
                </a:lnTo>
                <a:lnTo>
                  <a:pt x="3896594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flipH="1">
            <a:off x="-1295400" y="-664462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flipH="1">
            <a:off x="14877308" y="-319836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5" name="Freeform 5"/>
          <p:cNvSpPr/>
          <p:nvPr/>
        </p:nvSpPr>
        <p:spPr>
          <a:xfrm>
            <a:off x="15011400" y="7311663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3" y="0"/>
                </a:lnTo>
                <a:lnTo>
                  <a:pt x="3896593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59551" y="9590652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6A689-0FA9-0F94-AD9D-ECDAEBB6601C}"/>
              </a:ext>
            </a:extLst>
          </p:cNvPr>
          <p:cNvSpPr txBox="1"/>
          <p:nvPr/>
        </p:nvSpPr>
        <p:spPr>
          <a:xfrm>
            <a:off x="3357949" y="1028700"/>
            <a:ext cx="1030530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Portable Executable File Format (PE Files)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1EEE1D-1247-D7A2-EA93-A2CC8699FE14}"/>
              </a:ext>
            </a:extLst>
          </p:cNvPr>
          <p:cNvSpPr txBox="1"/>
          <p:nvPr/>
        </p:nvSpPr>
        <p:spPr>
          <a:xfrm>
            <a:off x="3357949" y="3416412"/>
            <a:ext cx="10938705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Portable Executable: </a:t>
            </a:r>
          </a:p>
          <a:p>
            <a:endParaRPr lang="en-US" sz="3600" b="1" dirty="0">
              <a:solidFill>
                <a:srgbClr val="FFFF00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Used by Windows executable files, object code, and DLLs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PE extension is the famous “.exe” files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A data structure that contains the information necessary for Windows to load the file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Almost every file executed on Windows is in PE format</a:t>
            </a:r>
            <a:endParaRPr lang="en-A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929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88746" y="4000500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4" y="0"/>
                </a:lnTo>
                <a:lnTo>
                  <a:pt x="3896594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flipH="1">
            <a:off x="15544800" y="4000500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59551" y="9590652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6A689-0FA9-0F94-AD9D-ECDAEBB6601C}"/>
              </a:ext>
            </a:extLst>
          </p:cNvPr>
          <p:cNvSpPr txBox="1"/>
          <p:nvPr/>
        </p:nvSpPr>
        <p:spPr>
          <a:xfrm>
            <a:off x="3505200" y="1333500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PE Header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1EEE1D-1247-D7A2-EA93-A2CC8699FE14}"/>
              </a:ext>
            </a:extLst>
          </p:cNvPr>
          <p:cNvSpPr txBox="1"/>
          <p:nvPr/>
        </p:nvSpPr>
        <p:spPr>
          <a:xfrm>
            <a:off x="2948169" y="3435340"/>
            <a:ext cx="1093870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Every PE File has some headers, which contains some of these information:</a:t>
            </a:r>
          </a:p>
          <a:p>
            <a:endParaRPr lang="en-US" sz="3600" dirty="0">
              <a:solidFill>
                <a:srgbClr val="FFFF00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Information about the code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Type of application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Required library functions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7EB155-70B8-3735-DE81-3109088A8F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2278" y="7320230"/>
            <a:ext cx="9590489" cy="235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98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14917" y="-758188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4" y="0"/>
                </a:lnTo>
                <a:lnTo>
                  <a:pt x="3896594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flipH="1">
            <a:off x="15911363" y="-730974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59551" y="9590652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6A689-0FA9-0F94-AD9D-ECDAEBB6601C}"/>
              </a:ext>
            </a:extLst>
          </p:cNvPr>
          <p:cNvSpPr txBox="1"/>
          <p:nvPr/>
        </p:nvSpPr>
        <p:spPr>
          <a:xfrm>
            <a:off x="3505200" y="1333500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DOS Header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1EEE1D-1247-D7A2-EA93-A2CC8699FE14}"/>
              </a:ext>
            </a:extLst>
          </p:cNvPr>
          <p:cNvSpPr txBox="1"/>
          <p:nvPr/>
        </p:nvSpPr>
        <p:spPr>
          <a:xfrm>
            <a:off x="2819400" y="3162300"/>
            <a:ext cx="12192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Default DOS Header contains: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MZ Header: Needed for exe to run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A jump to the PE Header: To use functions/objects (run logic)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Other backward compatible headers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rgbClr val="FFFF00"/>
                </a:solidFill>
              </a:rPr>
              <a:t>IMPORTANT: </a:t>
            </a:r>
            <a:r>
              <a:rPr lang="en-US" sz="3600" dirty="0">
                <a:solidFill>
                  <a:schemeClr val="bg1"/>
                </a:solidFill>
              </a:rPr>
              <a:t>Malware authors usually play with this header to trick analysts by obfuscating MZ and reducing size of .exe by removing backward compatible headers.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FA9145-A367-AC4A-3346-A6272422B3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4268" y="7809189"/>
            <a:ext cx="11610224" cy="178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42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95400" y="7505700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4" y="0"/>
                </a:lnTo>
                <a:lnTo>
                  <a:pt x="3896594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flipH="1">
            <a:off x="15316200" y="-638706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59551" y="9590652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6A689-0FA9-0F94-AD9D-ECDAEBB6601C}"/>
              </a:ext>
            </a:extLst>
          </p:cNvPr>
          <p:cNvSpPr txBox="1"/>
          <p:nvPr/>
        </p:nvSpPr>
        <p:spPr>
          <a:xfrm>
            <a:off x="3505200" y="651969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PE-Bear Demo</a:t>
            </a:r>
            <a:endParaRPr lang="en-AE" sz="6000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DE3DF5-F7E5-7FAB-8D4B-43D1A20A4A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7943" y="4330329"/>
            <a:ext cx="12461065" cy="4876800"/>
          </a:xfrm>
          <a:prstGeom prst="rect">
            <a:avLst/>
          </a:prstGeom>
        </p:spPr>
      </p:pic>
      <p:sp>
        <p:nvSpPr>
          <p:cNvPr id="18" name="Rectangle 4">
            <a:extLst>
              <a:ext uri="{FF2B5EF4-FFF2-40B4-BE49-F238E27FC236}">
                <a16:creationId xmlns:a16="http://schemas.microsoft.com/office/drawing/2014/main" id="{B56C43C9-3F0A-976E-B058-876D3C4B7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209" y="2781300"/>
            <a:ext cx="8303760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600" b="1" dirty="0">
                <a:solidFill>
                  <a:srgbClr val="FFFF00"/>
                </a:solidFill>
                <a:latin typeface="+mj-lt"/>
              </a:rPr>
              <a:t>T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</a:rPr>
              <a:t>he 3 most important sections for us are:</a:t>
            </a: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.text</a:t>
            </a: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.data</a:t>
            </a: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.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rsrc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484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52400" y="-19520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0FE55-36A9-7028-EEA3-9C39D0F49823}"/>
              </a:ext>
            </a:extLst>
          </p:cNvPr>
          <p:cNvSpPr txBox="1"/>
          <p:nvPr/>
        </p:nvSpPr>
        <p:spPr>
          <a:xfrm>
            <a:off x="3581400" y="1325368"/>
            <a:ext cx="107768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Setup Recap and FAQs</a:t>
            </a:r>
            <a:endParaRPr lang="en-AE" sz="60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F22A10-BC30-2421-F77C-B4882839F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3666399"/>
            <a:ext cx="10871788" cy="401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620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95400" y="7505700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4" y="0"/>
                </a:lnTo>
                <a:lnTo>
                  <a:pt x="3896594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flipH="1">
            <a:off x="15316200" y="-638706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59551" y="9590652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6A689-0FA9-0F94-AD9D-ECDAEBB6601C}"/>
              </a:ext>
            </a:extLst>
          </p:cNvPr>
          <p:cNvSpPr txBox="1"/>
          <p:nvPr/>
        </p:nvSpPr>
        <p:spPr>
          <a:xfrm>
            <a:off x="3352800" y="1078363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PE-Bear Demo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19B3BE-1874-CC39-F2E5-74D86053DBC0}"/>
              </a:ext>
            </a:extLst>
          </p:cNvPr>
          <p:cNvSpPr txBox="1"/>
          <p:nvPr/>
        </p:nvSpPr>
        <p:spPr>
          <a:xfrm>
            <a:off x="11201400" y="5143500"/>
            <a:ext cx="6858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There are more sections, but we checked the main ones which are enough for now</a:t>
            </a:r>
            <a:endParaRPr lang="en-AE" sz="36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EC2757-3BFF-F0D6-7CD7-214105185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5392" y="3025000"/>
            <a:ext cx="8768808" cy="642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68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5400000">
            <a:off x="-6319097" y="1743827"/>
            <a:ext cx="10751451" cy="6799347"/>
          </a:xfrm>
          <a:custGeom>
            <a:avLst/>
            <a:gdLst/>
            <a:ahLst/>
            <a:cxnLst/>
            <a:rect l="l" t="t" r="r" b="b"/>
            <a:pathLst>
              <a:path w="10751451" h="6799347">
                <a:moveTo>
                  <a:pt x="0" y="0"/>
                </a:moveTo>
                <a:lnTo>
                  <a:pt x="10751451" y="0"/>
                </a:lnTo>
                <a:lnTo>
                  <a:pt x="10751451" y="6799346"/>
                </a:lnTo>
                <a:lnTo>
                  <a:pt x="0" y="67993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-2958" r="-2958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Freeform 9"/>
          <p:cNvSpPr/>
          <p:nvPr/>
        </p:nvSpPr>
        <p:spPr>
          <a:xfrm>
            <a:off x="15876674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BEA05D4E-017D-BB1B-B5DE-A202022DDE79}"/>
              </a:ext>
            </a:extLst>
          </p:cNvPr>
          <p:cNvSpPr/>
          <p:nvPr/>
        </p:nvSpPr>
        <p:spPr>
          <a:xfrm>
            <a:off x="17221200" y="-22315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49C3F0-A4DF-B969-878B-4C035B7D7441}"/>
              </a:ext>
            </a:extLst>
          </p:cNvPr>
          <p:cNvSpPr txBox="1"/>
          <p:nvPr/>
        </p:nvSpPr>
        <p:spPr>
          <a:xfrm>
            <a:off x="3278416" y="1257300"/>
            <a:ext cx="113138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Linked Libraries and Functions</a:t>
            </a:r>
            <a:endParaRPr lang="en-AE" sz="60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A39156-DC78-3EBC-CC60-485539196EB1}"/>
              </a:ext>
            </a:extLst>
          </p:cNvPr>
          <p:cNvSpPr txBox="1"/>
          <p:nvPr/>
        </p:nvSpPr>
        <p:spPr>
          <a:xfrm>
            <a:off x="4562790" y="4000500"/>
            <a:ext cx="1105821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Imports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Functions used by a program that are stored in a different program, such as a library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Connected to the main EXE by Linking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Can be linked three ways: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1) Statically </a:t>
            </a:r>
          </a:p>
          <a:p>
            <a:r>
              <a:rPr lang="en-US" sz="3600" dirty="0">
                <a:solidFill>
                  <a:schemeClr val="bg1"/>
                </a:solidFill>
              </a:rPr>
              <a:t>2) At Runtime </a:t>
            </a:r>
          </a:p>
          <a:p>
            <a:r>
              <a:rPr lang="en-US" sz="3600" dirty="0">
                <a:solidFill>
                  <a:schemeClr val="bg1"/>
                </a:solidFill>
              </a:rPr>
              <a:t>3) Dynamically</a:t>
            </a:r>
            <a:endParaRPr lang="en-A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310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95400" y="7505700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4" y="0"/>
                </a:lnTo>
                <a:lnTo>
                  <a:pt x="3896594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flipH="1">
            <a:off x="15316200" y="-638706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59551" y="9590652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6A689-0FA9-0F94-AD9D-ECDAEBB6601C}"/>
              </a:ext>
            </a:extLst>
          </p:cNvPr>
          <p:cNvSpPr txBox="1"/>
          <p:nvPr/>
        </p:nvSpPr>
        <p:spPr>
          <a:xfrm>
            <a:off x="3352800" y="1078363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Static Linking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19B3BE-1874-CC39-F2E5-74D86053DBC0}"/>
              </a:ext>
            </a:extLst>
          </p:cNvPr>
          <p:cNvSpPr txBox="1"/>
          <p:nvPr/>
        </p:nvSpPr>
        <p:spPr>
          <a:xfrm>
            <a:off x="3074967" y="4141955"/>
            <a:ext cx="6858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Rarely used for Windows executables (.exe)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Common in Unix and Linux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All code from the library is copied into the executable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Makes executable large in size</a:t>
            </a:r>
            <a:endParaRPr lang="en-AE" sz="36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E9BF31-A3CC-38D7-E6D5-4AD9AF1FA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0" y="4220813"/>
            <a:ext cx="7025363" cy="389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14917" y="-409028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4" y="0"/>
                </a:lnTo>
                <a:lnTo>
                  <a:pt x="3896594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flipH="1">
            <a:off x="15234804" y="3509646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59551" y="9590652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6A689-0FA9-0F94-AD9D-ECDAEBB6601C}"/>
              </a:ext>
            </a:extLst>
          </p:cNvPr>
          <p:cNvSpPr txBox="1"/>
          <p:nvPr/>
        </p:nvSpPr>
        <p:spPr>
          <a:xfrm>
            <a:off x="3352800" y="1078363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Runtime Linking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19B3BE-1874-CC39-F2E5-74D86053DBC0}"/>
              </a:ext>
            </a:extLst>
          </p:cNvPr>
          <p:cNvSpPr txBox="1"/>
          <p:nvPr/>
        </p:nvSpPr>
        <p:spPr>
          <a:xfrm>
            <a:off x="3053196" y="3486060"/>
            <a:ext cx="68580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Unpopular in friendly programs Common in malware, especially packed or obfuscated malware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Connect to libraries only when needed, not when the program starts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Most commonly done with the </a:t>
            </a:r>
            <a:r>
              <a:rPr lang="en-US" sz="3600" dirty="0" err="1">
                <a:solidFill>
                  <a:srgbClr val="FFFF00"/>
                </a:solidFill>
              </a:rPr>
              <a:t>LoadLibrary</a:t>
            </a:r>
            <a:r>
              <a:rPr lang="en-US" sz="3600" dirty="0">
                <a:solidFill>
                  <a:schemeClr val="bg1"/>
                </a:solidFill>
              </a:rPr>
              <a:t> and </a:t>
            </a:r>
            <a:r>
              <a:rPr lang="en-US" sz="3600" dirty="0" err="1">
                <a:solidFill>
                  <a:srgbClr val="FFFF00"/>
                </a:solidFill>
              </a:rPr>
              <a:t>GetProcAddress</a:t>
            </a: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functions</a:t>
            </a:r>
            <a:endParaRPr lang="en-A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095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19200" y="-868274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4" y="0"/>
                </a:lnTo>
                <a:lnTo>
                  <a:pt x="3896594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flipH="1">
            <a:off x="15392400" y="-868274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59551" y="9590652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6A689-0FA9-0F94-AD9D-ECDAEBB6601C}"/>
              </a:ext>
            </a:extLst>
          </p:cNvPr>
          <p:cNvSpPr txBox="1"/>
          <p:nvPr/>
        </p:nvSpPr>
        <p:spPr>
          <a:xfrm>
            <a:off x="3352800" y="1078363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Dynamic Linking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19B3BE-1874-CC39-F2E5-74D86053DBC0}"/>
              </a:ext>
            </a:extLst>
          </p:cNvPr>
          <p:cNvSpPr txBox="1"/>
          <p:nvPr/>
        </p:nvSpPr>
        <p:spPr>
          <a:xfrm>
            <a:off x="2895600" y="4229100"/>
            <a:ext cx="6858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Most common method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Host OS searches for necessary libraries when the program is loaded</a:t>
            </a:r>
            <a:endParaRPr lang="en-AE" sz="36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151D6-5DC9-EC98-73ED-85DDA280A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0" y="4522023"/>
            <a:ext cx="621982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64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19200" y="-868274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4" y="0"/>
                </a:lnTo>
                <a:lnTo>
                  <a:pt x="3896594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flipH="1">
            <a:off x="15392400" y="-868274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59551" y="9590652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6A689-0FA9-0F94-AD9D-ECDAEBB6601C}"/>
              </a:ext>
            </a:extLst>
          </p:cNvPr>
          <p:cNvSpPr txBox="1"/>
          <p:nvPr/>
        </p:nvSpPr>
        <p:spPr>
          <a:xfrm>
            <a:off x="3352800" y="1078363"/>
            <a:ext cx="105918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Dependency Walker (depends.exe)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19B3BE-1874-CC39-F2E5-74D86053DBC0}"/>
              </a:ext>
            </a:extLst>
          </p:cNvPr>
          <p:cNvSpPr txBox="1"/>
          <p:nvPr/>
        </p:nvSpPr>
        <p:spPr>
          <a:xfrm>
            <a:off x="1219200" y="4457700"/>
            <a:ext cx="6858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Shows Dynamically Linked Functions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Normal programs have a lot of DLLs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Malware often has very few DLLs</a:t>
            </a:r>
            <a:endParaRPr lang="en-AE" sz="36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6CC344-0CAA-A5BC-E53E-2B4482BD2AEC}"/>
              </a:ext>
            </a:extLst>
          </p:cNvPr>
          <p:cNvSpPr txBox="1"/>
          <p:nvPr/>
        </p:nvSpPr>
        <p:spPr>
          <a:xfrm>
            <a:off x="9753600" y="3619500"/>
            <a:ext cx="289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Services.exe</a:t>
            </a:r>
            <a:endParaRPr lang="en-AE" sz="36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E17AF3-BDC9-ADDE-71CE-86BD6C8850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2167" y="4437743"/>
            <a:ext cx="4406065" cy="54874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66CB7D-22B1-ECD5-6A1B-F68E1F4ED7F2}"/>
              </a:ext>
            </a:extLst>
          </p:cNvPr>
          <p:cNvSpPr txBox="1"/>
          <p:nvPr/>
        </p:nvSpPr>
        <p:spPr>
          <a:xfrm>
            <a:off x="13930005" y="3619500"/>
            <a:ext cx="2895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Services.exe (Malware)</a:t>
            </a:r>
            <a:endParaRPr lang="en-AE" sz="3600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9A680C-A694-7A82-2430-92CE504306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20750" y="4990914"/>
            <a:ext cx="35433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17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19200" y="-868274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4" y="0"/>
                </a:lnTo>
                <a:lnTo>
                  <a:pt x="3896594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flipH="1">
            <a:off x="15392400" y="-868274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59551" y="9590652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6A689-0FA9-0F94-AD9D-ECDAEBB6601C}"/>
              </a:ext>
            </a:extLst>
          </p:cNvPr>
          <p:cNvSpPr txBox="1"/>
          <p:nvPr/>
        </p:nvSpPr>
        <p:spPr>
          <a:xfrm>
            <a:off x="3352800" y="1078363"/>
            <a:ext cx="105918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Imports &amp; Exports in Dependency Walker (depends.exe)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19B3BE-1874-CC39-F2E5-74D86053DBC0}"/>
              </a:ext>
            </a:extLst>
          </p:cNvPr>
          <p:cNvSpPr txBox="1"/>
          <p:nvPr/>
        </p:nvSpPr>
        <p:spPr>
          <a:xfrm>
            <a:off x="10820400" y="4433490"/>
            <a:ext cx="6858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Imports</a:t>
            </a:r>
            <a:r>
              <a:rPr lang="en-US" sz="3600" dirty="0">
                <a:solidFill>
                  <a:srgbClr val="FFFF00"/>
                </a:solidFill>
              </a:rPr>
              <a:t>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Imported functions into an executable</a:t>
            </a:r>
          </a:p>
          <a:p>
            <a:r>
              <a:rPr lang="en-US" sz="3600" b="1" dirty="0">
                <a:solidFill>
                  <a:srgbClr val="FFFF00"/>
                </a:solidFill>
              </a:rPr>
              <a:t>Exports</a:t>
            </a:r>
            <a:r>
              <a:rPr lang="en-US" sz="3600" dirty="0">
                <a:solidFill>
                  <a:srgbClr val="FFFF00"/>
                </a:solidFill>
              </a:rPr>
              <a:t>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Exported functions that can be used by other executables</a:t>
            </a:r>
            <a:endParaRPr lang="en-AE" sz="36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DEE814-D2EA-7E24-C24A-D15C31D8C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3467100"/>
            <a:ext cx="4895850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30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57744" y="7311663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4" y="0"/>
                </a:lnTo>
                <a:lnTo>
                  <a:pt x="3896594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flipH="1">
            <a:off x="-941088" y="-1181100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59551" y="9590652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6A689-0FA9-0F94-AD9D-ECDAEBB6601C}"/>
              </a:ext>
            </a:extLst>
          </p:cNvPr>
          <p:cNvSpPr txBox="1"/>
          <p:nvPr/>
        </p:nvSpPr>
        <p:spPr>
          <a:xfrm>
            <a:off x="3352800" y="1078363"/>
            <a:ext cx="105918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Overview of DLLs 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087FDE-5FFB-6277-F80D-18F1DE77FD8D}"/>
              </a:ext>
            </a:extLst>
          </p:cNvPr>
          <p:cNvSpPr txBox="1"/>
          <p:nvPr/>
        </p:nvSpPr>
        <p:spPr>
          <a:xfrm>
            <a:off x="1021722" y="4372491"/>
            <a:ext cx="986971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dirty="0">
                <a:solidFill>
                  <a:srgbClr val="FFFF00"/>
                </a:solidFill>
                <a:effectLst/>
                <a:latin typeface="+mj-lt"/>
              </a:rPr>
              <a:t>A dynamic link library (DLL) </a:t>
            </a:r>
            <a:r>
              <a:rPr lang="en-US" sz="3600" b="0" i="0" dirty="0">
                <a:solidFill>
                  <a:schemeClr val="bg1"/>
                </a:solidFill>
                <a:effectLst/>
                <a:latin typeface="+mj-lt"/>
              </a:rPr>
              <a:t>is a collection of small programs that larger programs can load when needed to complete specific tasks. Usually used by windows programs.</a:t>
            </a:r>
            <a:endParaRPr lang="en-AE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06A42D-0746-D994-CCA1-BCE3129CE7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1436" y="1866900"/>
            <a:ext cx="7029450" cy="34610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DAB12EB-29D3-8361-C066-5FD4A5ACB4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1436" y="5327906"/>
            <a:ext cx="7029450" cy="346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068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57744" y="7311663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4" y="0"/>
                </a:lnTo>
                <a:lnTo>
                  <a:pt x="3896594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flipH="1">
            <a:off x="14935200" y="-495300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59551" y="9590652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6A689-0FA9-0F94-AD9D-ECDAEBB6601C}"/>
              </a:ext>
            </a:extLst>
          </p:cNvPr>
          <p:cNvSpPr txBox="1"/>
          <p:nvPr/>
        </p:nvSpPr>
        <p:spPr>
          <a:xfrm>
            <a:off x="3352800" y="1078363"/>
            <a:ext cx="105918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Exports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087FDE-5FFB-6277-F80D-18F1DE77FD8D}"/>
              </a:ext>
            </a:extLst>
          </p:cNvPr>
          <p:cNvSpPr txBox="1"/>
          <p:nvPr/>
        </p:nvSpPr>
        <p:spPr>
          <a:xfrm>
            <a:off x="1143000" y="3397974"/>
            <a:ext cx="66294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DLLs export functions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EXEs import functions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Both exports and imports are listed in the PE header</a:t>
            </a:r>
            <a:endParaRPr lang="en-AE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CD4E7F-B5A8-410A-D1FE-39E7517D10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1401" y="3229798"/>
            <a:ext cx="9492096" cy="55026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D1D713-48CF-BBB5-BE18-7290A1470888}"/>
              </a:ext>
            </a:extLst>
          </p:cNvPr>
          <p:cNvSpPr txBox="1"/>
          <p:nvPr/>
        </p:nvSpPr>
        <p:spPr>
          <a:xfrm>
            <a:off x="8991600" y="2583467"/>
            <a:ext cx="6629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+mj-lt"/>
              </a:rPr>
              <a:t>Notepad.exe</a:t>
            </a:r>
            <a:endParaRPr lang="en-AE" sz="3600" b="1" dirty="0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20108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57744" y="7311663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4" y="0"/>
                </a:lnTo>
                <a:lnTo>
                  <a:pt x="3896594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flipH="1">
            <a:off x="14935200" y="-495300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59551" y="9590652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6A689-0FA9-0F94-AD9D-ECDAEBB6601C}"/>
              </a:ext>
            </a:extLst>
          </p:cNvPr>
          <p:cNvSpPr txBox="1"/>
          <p:nvPr/>
        </p:nvSpPr>
        <p:spPr>
          <a:xfrm>
            <a:off x="2209800" y="943505"/>
            <a:ext cx="105918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The PE File Headers and Sections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087FDE-5FFB-6277-F80D-18F1DE77FD8D}"/>
              </a:ext>
            </a:extLst>
          </p:cNvPr>
          <p:cNvSpPr txBox="1"/>
          <p:nvPr/>
        </p:nvSpPr>
        <p:spPr>
          <a:xfrm>
            <a:off x="468781" y="3088254"/>
            <a:ext cx="867521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rgbClr val="FFFF00"/>
                </a:solidFill>
              </a:rPr>
              <a:t>.text: </a:t>
            </a:r>
            <a:r>
              <a:rPr lang="en-US" sz="3600" dirty="0">
                <a:solidFill>
                  <a:schemeClr val="bg1"/>
                </a:solidFill>
              </a:rPr>
              <a:t>instructions for the CPU to execute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rgbClr val="FFFF00"/>
                </a:solidFill>
              </a:rPr>
              <a:t>.</a:t>
            </a:r>
            <a:r>
              <a:rPr lang="en-US" sz="3600" b="1" dirty="0" err="1">
                <a:solidFill>
                  <a:srgbClr val="FFFF00"/>
                </a:solidFill>
              </a:rPr>
              <a:t>rdata</a:t>
            </a:r>
            <a:r>
              <a:rPr lang="en-US" sz="3600" b="1" dirty="0">
                <a:solidFill>
                  <a:srgbClr val="FFFF00"/>
                </a:solidFill>
              </a:rPr>
              <a:t>:</a:t>
            </a:r>
            <a:r>
              <a:rPr lang="en-US" sz="3600" dirty="0">
                <a:solidFill>
                  <a:schemeClr val="bg1"/>
                </a:solidFill>
              </a:rPr>
              <a:t> imports &amp; exports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rgbClr val="FFFF00"/>
                </a:solidFill>
              </a:rPr>
              <a:t>.data:</a:t>
            </a:r>
            <a:r>
              <a:rPr lang="en-US" sz="3600" dirty="0">
                <a:solidFill>
                  <a:schemeClr val="bg1"/>
                </a:solidFill>
              </a:rPr>
              <a:t> global data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rgbClr val="FFFF00"/>
                </a:solidFill>
              </a:rPr>
              <a:t>.</a:t>
            </a:r>
            <a:r>
              <a:rPr lang="en-US" sz="3600" b="1" dirty="0" err="1">
                <a:solidFill>
                  <a:srgbClr val="FFFF00"/>
                </a:solidFill>
              </a:rPr>
              <a:t>rsrc</a:t>
            </a:r>
            <a:r>
              <a:rPr lang="en-US" sz="3600" b="1" dirty="0">
                <a:solidFill>
                  <a:srgbClr val="FFFF00"/>
                </a:solidFill>
              </a:rPr>
              <a:t>: </a:t>
            </a:r>
            <a:r>
              <a:rPr lang="en-US" sz="3600" dirty="0">
                <a:solidFill>
                  <a:schemeClr val="bg1"/>
                </a:solidFill>
              </a:rPr>
              <a:t>strings, icons, images, menus</a:t>
            </a:r>
            <a:endParaRPr lang="en-AE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724F50-2BED-D16C-BF2A-4D37877845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3814" y="3904130"/>
            <a:ext cx="9753197" cy="29848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1CD452-546B-AB04-17C2-B68E32EDA344}"/>
              </a:ext>
            </a:extLst>
          </p:cNvPr>
          <p:cNvSpPr txBox="1"/>
          <p:nvPr/>
        </p:nvSpPr>
        <p:spPr>
          <a:xfrm>
            <a:off x="8534400" y="7070811"/>
            <a:ext cx="88392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Shows when this executable was compiled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Older programs are more likely to be known to antivirus software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But sometimes the date is wrong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Date can also be faked</a:t>
            </a:r>
            <a:endParaRPr lang="en-A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229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52400" y="-19520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0FE55-36A9-7028-EEA3-9C39D0F49823}"/>
              </a:ext>
            </a:extLst>
          </p:cNvPr>
          <p:cNvSpPr txBox="1"/>
          <p:nvPr/>
        </p:nvSpPr>
        <p:spPr>
          <a:xfrm>
            <a:off x="3581400" y="1325368"/>
            <a:ext cx="107768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Let’s Begin!</a:t>
            </a:r>
            <a:endParaRPr lang="en-AE" sz="6000" dirty="0">
              <a:solidFill>
                <a:schemeClr val="bg1"/>
              </a:solidFill>
            </a:endParaRPr>
          </a:p>
        </p:txBody>
      </p:sp>
      <p:pic>
        <p:nvPicPr>
          <p:cNvPr id="7170" name="Picture 2" descr="Malware Analysis – Baker Street Forensics">
            <a:extLst>
              <a:ext uri="{FF2B5EF4-FFF2-40B4-BE49-F238E27FC236}">
                <a16:creationId xmlns:a16="http://schemas.microsoft.com/office/drawing/2014/main" id="{43D6107D-2461-1429-0595-CE919F547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248" y="3771900"/>
            <a:ext cx="5743575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933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44800" y="-1028700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4" y="0"/>
                </a:lnTo>
                <a:lnTo>
                  <a:pt x="3896594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flipH="1">
            <a:off x="-1414917" y="-495301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59551" y="9590652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6A689-0FA9-0F94-AD9D-ECDAEBB6601C}"/>
              </a:ext>
            </a:extLst>
          </p:cNvPr>
          <p:cNvSpPr txBox="1"/>
          <p:nvPr/>
        </p:nvSpPr>
        <p:spPr>
          <a:xfrm>
            <a:off x="3962400" y="1451336"/>
            <a:ext cx="105918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Resource Hacker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087FDE-5FFB-6277-F80D-18F1DE77FD8D}"/>
              </a:ext>
            </a:extLst>
          </p:cNvPr>
          <p:cNvSpPr txBox="1"/>
          <p:nvPr/>
        </p:nvSpPr>
        <p:spPr>
          <a:xfrm>
            <a:off x="1524000" y="4693819"/>
            <a:ext cx="86752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Let's you browse the .</a:t>
            </a:r>
            <a:r>
              <a:rPr lang="en-US" sz="3600" dirty="0" err="1">
                <a:solidFill>
                  <a:schemeClr val="bg1"/>
                </a:solidFill>
              </a:rPr>
              <a:t>rsrc</a:t>
            </a:r>
            <a:r>
              <a:rPr lang="en-US" sz="3600" dirty="0">
                <a:solidFill>
                  <a:schemeClr val="bg1"/>
                </a:solidFill>
              </a:rPr>
              <a:t> section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Strings, icons, and menus </a:t>
            </a:r>
            <a:endParaRPr lang="en-AE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CFA18F-F036-A699-4D54-A244EDBC4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1996" y="3705757"/>
            <a:ext cx="8553562" cy="512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031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82600" y="3196863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4" y="0"/>
                </a:lnTo>
                <a:lnTo>
                  <a:pt x="3896594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flipH="1">
            <a:off x="1208808" y="3196863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59551" y="9590652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pic>
        <p:nvPicPr>
          <p:cNvPr id="9" name="Picture 8" descr="A qr code on a computer screen&#10;&#10;Description automatically generated">
            <a:extLst>
              <a:ext uri="{FF2B5EF4-FFF2-40B4-BE49-F238E27FC236}">
                <a16:creationId xmlns:a16="http://schemas.microsoft.com/office/drawing/2014/main" id="{2DDC0430-BE20-2F4D-0811-AD36AD61A7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0" y="0"/>
            <a:ext cx="10287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17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4320369" y="4603494"/>
            <a:ext cx="9071077" cy="1080011"/>
            <a:chOff x="0" y="0"/>
            <a:chExt cx="12094769" cy="14400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094718" cy="1440053"/>
            </a:xfrm>
            <a:custGeom>
              <a:avLst/>
              <a:gdLst/>
              <a:ahLst/>
              <a:cxnLst/>
              <a:rect l="l" t="t" r="r" b="b"/>
              <a:pathLst>
                <a:path w="12094718" h="1440053">
                  <a:moveTo>
                    <a:pt x="3578860" y="297815"/>
                  </a:moveTo>
                  <a:lnTo>
                    <a:pt x="3578860" y="440563"/>
                  </a:lnTo>
                  <a:lnTo>
                    <a:pt x="3721608" y="440563"/>
                  </a:lnTo>
                  <a:lnTo>
                    <a:pt x="3721608" y="726059"/>
                  </a:lnTo>
                  <a:lnTo>
                    <a:pt x="3293364" y="726059"/>
                  </a:lnTo>
                  <a:lnTo>
                    <a:pt x="3293364" y="440563"/>
                  </a:lnTo>
                  <a:lnTo>
                    <a:pt x="3436112" y="440563"/>
                  </a:lnTo>
                  <a:lnTo>
                    <a:pt x="3436112" y="297815"/>
                  </a:lnTo>
                  <a:close/>
                  <a:moveTo>
                    <a:pt x="10193274" y="285623"/>
                  </a:moveTo>
                  <a:lnTo>
                    <a:pt x="10193274" y="1142238"/>
                  </a:lnTo>
                  <a:lnTo>
                    <a:pt x="9765030" y="1142238"/>
                  </a:lnTo>
                  <a:lnTo>
                    <a:pt x="9765030" y="285623"/>
                  </a:lnTo>
                  <a:close/>
                  <a:moveTo>
                    <a:pt x="1391920" y="0"/>
                  </a:moveTo>
                  <a:lnTo>
                    <a:pt x="1391920" y="1427861"/>
                  </a:lnTo>
                  <a:lnTo>
                    <a:pt x="1677416" y="1427861"/>
                  </a:lnTo>
                  <a:lnTo>
                    <a:pt x="1820164" y="1427861"/>
                  </a:lnTo>
                  <a:lnTo>
                    <a:pt x="1820164" y="856742"/>
                  </a:lnTo>
                  <a:lnTo>
                    <a:pt x="2248535" y="856742"/>
                  </a:lnTo>
                  <a:lnTo>
                    <a:pt x="2248535" y="1427861"/>
                  </a:lnTo>
                  <a:lnTo>
                    <a:pt x="2676906" y="1427861"/>
                  </a:lnTo>
                  <a:lnTo>
                    <a:pt x="2676779" y="0"/>
                  </a:lnTo>
                  <a:lnTo>
                    <a:pt x="2248535" y="0"/>
                  </a:lnTo>
                  <a:lnTo>
                    <a:pt x="2248535" y="571119"/>
                  </a:lnTo>
                  <a:lnTo>
                    <a:pt x="1820164" y="571119"/>
                  </a:lnTo>
                  <a:lnTo>
                    <a:pt x="1820164" y="0"/>
                  </a:lnTo>
                  <a:close/>
                  <a:moveTo>
                    <a:pt x="4340225" y="0"/>
                  </a:moveTo>
                  <a:lnTo>
                    <a:pt x="4340225" y="1427861"/>
                  </a:lnTo>
                  <a:lnTo>
                    <a:pt x="4768596" y="1427861"/>
                  </a:lnTo>
                  <a:lnTo>
                    <a:pt x="4768596" y="713867"/>
                  </a:lnTo>
                  <a:lnTo>
                    <a:pt x="4911344" y="713867"/>
                  </a:lnTo>
                  <a:lnTo>
                    <a:pt x="4911344" y="856742"/>
                  </a:lnTo>
                  <a:lnTo>
                    <a:pt x="5054092" y="856742"/>
                  </a:lnTo>
                  <a:lnTo>
                    <a:pt x="5054092" y="999490"/>
                  </a:lnTo>
                  <a:lnTo>
                    <a:pt x="5196840" y="999490"/>
                  </a:lnTo>
                  <a:lnTo>
                    <a:pt x="5196840" y="1427861"/>
                  </a:lnTo>
                  <a:lnTo>
                    <a:pt x="5625211" y="1427861"/>
                  </a:lnTo>
                  <a:lnTo>
                    <a:pt x="5625211" y="0"/>
                  </a:lnTo>
                  <a:lnTo>
                    <a:pt x="5196840" y="0"/>
                  </a:lnTo>
                  <a:lnTo>
                    <a:pt x="5196840" y="428371"/>
                  </a:lnTo>
                  <a:lnTo>
                    <a:pt x="5054092" y="428371"/>
                  </a:lnTo>
                  <a:lnTo>
                    <a:pt x="5054092" y="285623"/>
                  </a:lnTo>
                  <a:lnTo>
                    <a:pt x="4911217" y="285623"/>
                  </a:lnTo>
                  <a:lnTo>
                    <a:pt x="4911217" y="142748"/>
                  </a:lnTo>
                  <a:lnTo>
                    <a:pt x="4768469" y="142748"/>
                  </a:lnTo>
                  <a:lnTo>
                    <a:pt x="4768469" y="0"/>
                  </a:lnTo>
                  <a:close/>
                  <a:moveTo>
                    <a:pt x="9479407" y="0"/>
                  </a:moveTo>
                  <a:lnTo>
                    <a:pt x="9479407" y="142748"/>
                  </a:lnTo>
                  <a:lnTo>
                    <a:pt x="9336659" y="142748"/>
                  </a:lnTo>
                  <a:lnTo>
                    <a:pt x="9336659" y="1284986"/>
                  </a:lnTo>
                  <a:lnTo>
                    <a:pt x="9479407" y="1284986"/>
                  </a:lnTo>
                  <a:lnTo>
                    <a:pt x="9479407" y="1427734"/>
                  </a:lnTo>
                  <a:lnTo>
                    <a:pt x="10478770" y="1427734"/>
                  </a:lnTo>
                  <a:lnTo>
                    <a:pt x="10478770" y="1284986"/>
                  </a:lnTo>
                  <a:lnTo>
                    <a:pt x="10621518" y="1284986"/>
                  </a:lnTo>
                  <a:lnTo>
                    <a:pt x="10621518" y="142748"/>
                  </a:lnTo>
                  <a:lnTo>
                    <a:pt x="10478897" y="142748"/>
                  </a:lnTo>
                  <a:lnTo>
                    <a:pt x="10478897" y="0"/>
                  </a:lnTo>
                  <a:close/>
                  <a:moveTo>
                    <a:pt x="5825490" y="4191"/>
                  </a:moveTo>
                  <a:lnTo>
                    <a:pt x="5825490" y="1431925"/>
                  </a:lnTo>
                  <a:lnTo>
                    <a:pt x="6253861" y="1431925"/>
                  </a:lnTo>
                  <a:lnTo>
                    <a:pt x="6253861" y="1003681"/>
                  </a:lnTo>
                  <a:lnTo>
                    <a:pt x="6396609" y="1003681"/>
                  </a:lnTo>
                  <a:lnTo>
                    <a:pt x="6396609" y="1146429"/>
                  </a:lnTo>
                  <a:lnTo>
                    <a:pt x="6539357" y="1146429"/>
                  </a:lnTo>
                  <a:lnTo>
                    <a:pt x="6539357" y="1289177"/>
                  </a:lnTo>
                  <a:lnTo>
                    <a:pt x="6682105" y="1289177"/>
                  </a:lnTo>
                  <a:lnTo>
                    <a:pt x="6682105" y="1431925"/>
                  </a:lnTo>
                  <a:lnTo>
                    <a:pt x="7110476" y="1431925"/>
                  </a:lnTo>
                  <a:lnTo>
                    <a:pt x="7110476" y="1289177"/>
                  </a:lnTo>
                  <a:lnTo>
                    <a:pt x="6967728" y="1289177"/>
                  </a:lnTo>
                  <a:lnTo>
                    <a:pt x="6967728" y="1146429"/>
                  </a:lnTo>
                  <a:lnTo>
                    <a:pt x="6824980" y="1146429"/>
                  </a:lnTo>
                  <a:lnTo>
                    <a:pt x="6824980" y="1003681"/>
                  </a:lnTo>
                  <a:lnTo>
                    <a:pt x="6682105" y="1003681"/>
                  </a:lnTo>
                  <a:lnTo>
                    <a:pt x="6682105" y="860806"/>
                  </a:lnTo>
                  <a:lnTo>
                    <a:pt x="6539357" y="860806"/>
                  </a:lnTo>
                  <a:lnTo>
                    <a:pt x="6539357" y="575310"/>
                  </a:lnTo>
                  <a:lnTo>
                    <a:pt x="6682105" y="575310"/>
                  </a:lnTo>
                  <a:lnTo>
                    <a:pt x="6682105" y="432562"/>
                  </a:lnTo>
                  <a:lnTo>
                    <a:pt x="6824980" y="432562"/>
                  </a:lnTo>
                  <a:lnTo>
                    <a:pt x="6824980" y="289687"/>
                  </a:lnTo>
                  <a:lnTo>
                    <a:pt x="6967728" y="289687"/>
                  </a:lnTo>
                  <a:lnTo>
                    <a:pt x="6967728" y="146939"/>
                  </a:lnTo>
                  <a:lnTo>
                    <a:pt x="7110476" y="146939"/>
                  </a:lnTo>
                  <a:lnTo>
                    <a:pt x="7110476" y="4191"/>
                  </a:lnTo>
                  <a:lnTo>
                    <a:pt x="6682105" y="4191"/>
                  </a:lnTo>
                  <a:lnTo>
                    <a:pt x="6682105" y="146939"/>
                  </a:lnTo>
                  <a:lnTo>
                    <a:pt x="6539357" y="146939"/>
                  </a:lnTo>
                  <a:lnTo>
                    <a:pt x="6539357" y="289687"/>
                  </a:lnTo>
                  <a:lnTo>
                    <a:pt x="6396609" y="289687"/>
                  </a:lnTo>
                  <a:lnTo>
                    <a:pt x="6396609" y="432562"/>
                  </a:lnTo>
                  <a:lnTo>
                    <a:pt x="6253861" y="432562"/>
                  </a:lnTo>
                  <a:lnTo>
                    <a:pt x="6253861" y="4191"/>
                  </a:lnTo>
                  <a:close/>
                  <a:moveTo>
                    <a:pt x="0" y="10795"/>
                  </a:moveTo>
                  <a:lnTo>
                    <a:pt x="0" y="296418"/>
                  </a:lnTo>
                  <a:lnTo>
                    <a:pt x="428244" y="296418"/>
                  </a:lnTo>
                  <a:lnTo>
                    <a:pt x="428244" y="1438656"/>
                  </a:lnTo>
                  <a:lnTo>
                    <a:pt x="856615" y="1438656"/>
                  </a:lnTo>
                  <a:lnTo>
                    <a:pt x="856615" y="296418"/>
                  </a:lnTo>
                  <a:lnTo>
                    <a:pt x="1284986" y="296418"/>
                  </a:lnTo>
                  <a:lnTo>
                    <a:pt x="1284986" y="10795"/>
                  </a:lnTo>
                  <a:close/>
                  <a:moveTo>
                    <a:pt x="7912354" y="10795"/>
                  </a:moveTo>
                  <a:lnTo>
                    <a:pt x="7912354" y="724662"/>
                  </a:lnTo>
                  <a:lnTo>
                    <a:pt x="8055102" y="724662"/>
                  </a:lnTo>
                  <a:lnTo>
                    <a:pt x="8055102" y="867537"/>
                  </a:lnTo>
                  <a:lnTo>
                    <a:pt x="8197850" y="867537"/>
                  </a:lnTo>
                  <a:lnTo>
                    <a:pt x="8197850" y="1010285"/>
                  </a:lnTo>
                  <a:lnTo>
                    <a:pt x="8340598" y="1010285"/>
                  </a:lnTo>
                  <a:lnTo>
                    <a:pt x="8340598" y="1438656"/>
                  </a:lnTo>
                  <a:lnTo>
                    <a:pt x="8768969" y="1438656"/>
                  </a:lnTo>
                  <a:lnTo>
                    <a:pt x="8768969" y="1010285"/>
                  </a:lnTo>
                  <a:lnTo>
                    <a:pt x="8911717" y="1010285"/>
                  </a:lnTo>
                  <a:lnTo>
                    <a:pt x="8911717" y="867537"/>
                  </a:lnTo>
                  <a:lnTo>
                    <a:pt x="9054464" y="867537"/>
                  </a:lnTo>
                  <a:lnTo>
                    <a:pt x="9054464" y="724662"/>
                  </a:lnTo>
                  <a:lnTo>
                    <a:pt x="9197212" y="724662"/>
                  </a:lnTo>
                  <a:lnTo>
                    <a:pt x="9197212" y="10795"/>
                  </a:lnTo>
                  <a:lnTo>
                    <a:pt x="8768969" y="10795"/>
                  </a:lnTo>
                  <a:lnTo>
                    <a:pt x="8768969" y="724662"/>
                  </a:lnTo>
                  <a:lnTo>
                    <a:pt x="8340598" y="724662"/>
                  </a:lnTo>
                  <a:lnTo>
                    <a:pt x="8340598" y="10795"/>
                  </a:lnTo>
                  <a:close/>
                  <a:moveTo>
                    <a:pt x="10809860" y="10795"/>
                  </a:moveTo>
                  <a:lnTo>
                    <a:pt x="10809860" y="1295781"/>
                  </a:lnTo>
                  <a:lnTo>
                    <a:pt x="10952607" y="1295781"/>
                  </a:lnTo>
                  <a:lnTo>
                    <a:pt x="10952607" y="1438529"/>
                  </a:lnTo>
                  <a:lnTo>
                    <a:pt x="11951970" y="1438529"/>
                  </a:lnTo>
                  <a:lnTo>
                    <a:pt x="11951970" y="1295781"/>
                  </a:lnTo>
                  <a:lnTo>
                    <a:pt x="12094718" y="1295781"/>
                  </a:lnTo>
                  <a:lnTo>
                    <a:pt x="12094718" y="10795"/>
                  </a:lnTo>
                  <a:lnTo>
                    <a:pt x="11666474" y="10795"/>
                  </a:lnTo>
                  <a:lnTo>
                    <a:pt x="11666474" y="1153033"/>
                  </a:lnTo>
                  <a:lnTo>
                    <a:pt x="11238103" y="1153033"/>
                  </a:lnTo>
                  <a:lnTo>
                    <a:pt x="11238103" y="10795"/>
                  </a:lnTo>
                  <a:close/>
                  <a:moveTo>
                    <a:pt x="3150616" y="12192"/>
                  </a:moveTo>
                  <a:lnTo>
                    <a:pt x="3150616" y="154940"/>
                  </a:lnTo>
                  <a:lnTo>
                    <a:pt x="3007741" y="154940"/>
                  </a:lnTo>
                  <a:lnTo>
                    <a:pt x="3007741" y="297815"/>
                  </a:lnTo>
                  <a:lnTo>
                    <a:pt x="2864993" y="297815"/>
                  </a:lnTo>
                  <a:lnTo>
                    <a:pt x="2864993" y="1440053"/>
                  </a:lnTo>
                  <a:lnTo>
                    <a:pt x="3293364" y="1440053"/>
                  </a:lnTo>
                  <a:lnTo>
                    <a:pt x="3293364" y="1011682"/>
                  </a:lnTo>
                  <a:lnTo>
                    <a:pt x="3721735" y="1011682"/>
                  </a:lnTo>
                  <a:lnTo>
                    <a:pt x="3721735" y="1440053"/>
                  </a:lnTo>
                  <a:lnTo>
                    <a:pt x="4150106" y="1440053"/>
                  </a:lnTo>
                  <a:lnTo>
                    <a:pt x="4150106" y="297815"/>
                  </a:lnTo>
                  <a:lnTo>
                    <a:pt x="4007231" y="297815"/>
                  </a:lnTo>
                  <a:lnTo>
                    <a:pt x="4007231" y="154940"/>
                  </a:lnTo>
                  <a:lnTo>
                    <a:pt x="3864483" y="154940"/>
                  </a:lnTo>
                  <a:lnTo>
                    <a:pt x="3864483" y="12192"/>
                  </a:lnTo>
                  <a:close/>
                </a:path>
              </a:pathLst>
            </a:custGeom>
            <a:blipFill>
              <a:blip r:embed="rId3"/>
              <a:stretch>
                <a:fillRect l="-47814" t="-430893" r="-53793" b="-421571"/>
              </a:stretch>
            </a:blipFill>
          </p:spPr>
          <p:txBody>
            <a:bodyPr/>
            <a:lstStyle/>
            <a:p>
              <a:endParaRPr lang="en-AE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8754399" y="6525739"/>
            <a:ext cx="1439332" cy="332832"/>
            <a:chOff x="0" y="0"/>
            <a:chExt cx="1919110" cy="4437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19097" cy="443738"/>
            </a:xfrm>
            <a:custGeom>
              <a:avLst/>
              <a:gdLst/>
              <a:ahLst/>
              <a:cxnLst/>
              <a:rect l="l" t="t" r="r" b="b"/>
              <a:pathLst>
                <a:path w="1919097" h="443738">
                  <a:moveTo>
                    <a:pt x="1016889" y="88138"/>
                  </a:moveTo>
                  <a:lnTo>
                    <a:pt x="1016889" y="176276"/>
                  </a:lnTo>
                  <a:lnTo>
                    <a:pt x="884682" y="176276"/>
                  </a:lnTo>
                  <a:lnTo>
                    <a:pt x="884682" y="88138"/>
                  </a:lnTo>
                  <a:close/>
                  <a:moveTo>
                    <a:pt x="1787017" y="90551"/>
                  </a:moveTo>
                  <a:lnTo>
                    <a:pt x="1787017" y="178689"/>
                  </a:lnTo>
                  <a:lnTo>
                    <a:pt x="1654937" y="178689"/>
                  </a:lnTo>
                  <a:lnTo>
                    <a:pt x="1654937" y="90551"/>
                  </a:lnTo>
                  <a:close/>
                  <a:moveTo>
                    <a:pt x="1142365" y="176149"/>
                  </a:moveTo>
                  <a:lnTo>
                    <a:pt x="1142365" y="264287"/>
                  </a:lnTo>
                  <a:lnTo>
                    <a:pt x="1104900" y="264287"/>
                  </a:lnTo>
                  <a:lnTo>
                    <a:pt x="1104900" y="176149"/>
                  </a:lnTo>
                  <a:close/>
                  <a:moveTo>
                    <a:pt x="1016762" y="264287"/>
                  </a:moveTo>
                  <a:lnTo>
                    <a:pt x="1016762" y="352425"/>
                  </a:lnTo>
                  <a:lnTo>
                    <a:pt x="884682" y="352425"/>
                  </a:lnTo>
                  <a:lnTo>
                    <a:pt x="884682" y="264287"/>
                  </a:lnTo>
                  <a:close/>
                  <a:moveTo>
                    <a:pt x="1522857" y="88138"/>
                  </a:moveTo>
                  <a:lnTo>
                    <a:pt x="1522857" y="352298"/>
                  </a:lnTo>
                  <a:lnTo>
                    <a:pt x="1274572" y="352298"/>
                  </a:lnTo>
                  <a:lnTo>
                    <a:pt x="1274572" y="264287"/>
                  </a:lnTo>
                  <a:lnTo>
                    <a:pt x="1494790" y="264287"/>
                  </a:lnTo>
                  <a:lnTo>
                    <a:pt x="1494790" y="176149"/>
                  </a:lnTo>
                  <a:lnTo>
                    <a:pt x="1274572" y="176149"/>
                  </a:lnTo>
                  <a:lnTo>
                    <a:pt x="1274572" y="88138"/>
                  </a:lnTo>
                  <a:close/>
                  <a:moveTo>
                    <a:pt x="44069" y="0"/>
                  </a:moveTo>
                  <a:lnTo>
                    <a:pt x="44069" y="44069"/>
                  </a:lnTo>
                  <a:lnTo>
                    <a:pt x="0" y="44069"/>
                  </a:lnTo>
                  <a:lnTo>
                    <a:pt x="0" y="396367"/>
                  </a:lnTo>
                  <a:lnTo>
                    <a:pt x="44069" y="396367"/>
                  </a:lnTo>
                  <a:lnTo>
                    <a:pt x="44069" y="440436"/>
                  </a:lnTo>
                  <a:lnTo>
                    <a:pt x="352298" y="440436"/>
                  </a:lnTo>
                  <a:lnTo>
                    <a:pt x="352298" y="396367"/>
                  </a:lnTo>
                  <a:lnTo>
                    <a:pt x="396240" y="396367"/>
                  </a:lnTo>
                  <a:lnTo>
                    <a:pt x="396240" y="264287"/>
                  </a:lnTo>
                  <a:lnTo>
                    <a:pt x="264160" y="264287"/>
                  </a:lnTo>
                  <a:lnTo>
                    <a:pt x="264160" y="352425"/>
                  </a:lnTo>
                  <a:lnTo>
                    <a:pt x="132080" y="352425"/>
                  </a:lnTo>
                  <a:lnTo>
                    <a:pt x="132080" y="88138"/>
                  </a:lnTo>
                  <a:lnTo>
                    <a:pt x="264160" y="88138"/>
                  </a:lnTo>
                  <a:lnTo>
                    <a:pt x="264160" y="176276"/>
                  </a:lnTo>
                  <a:lnTo>
                    <a:pt x="372872" y="176276"/>
                  </a:lnTo>
                  <a:lnTo>
                    <a:pt x="372872" y="223520"/>
                  </a:lnTo>
                  <a:lnTo>
                    <a:pt x="416941" y="223520"/>
                  </a:lnTo>
                  <a:lnTo>
                    <a:pt x="416941" y="267589"/>
                  </a:lnTo>
                  <a:lnTo>
                    <a:pt x="461010" y="267589"/>
                  </a:lnTo>
                  <a:lnTo>
                    <a:pt x="461010" y="311658"/>
                  </a:lnTo>
                  <a:lnTo>
                    <a:pt x="505079" y="311658"/>
                  </a:lnTo>
                  <a:lnTo>
                    <a:pt x="505079" y="443738"/>
                  </a:lnTo>
                  <a:lnTo>
                    <a:pt x="637159" y="443738"/>
                  </a:lnTo>
                  <a:lnTo>
                    <a:pt x="637159" y="311658"/>
                  </a:lnTo>
                  <a:lnTo>
                    <a:pt x="681228" y="311658"/>
                  </a:lnTo>
                  <a:lnTo>
                    <a:pt x="681228" y="267589"/>
                  </a:lnTo>
                  <a:lnTo>
                    <a:pt x="725170" y="267589"/>
                  </a:lnTo>
                  <a:lnTo>
                    <a:pt x="725170" y="223520"/>
                  </a:lnTo>
                  <a:lnTo>
                    <a:pt x="752729" y="223520"/>
                  </a:lnTo>
                  <a:lnTo>
                    <a:pt x="752729" y="440436"/>
                  </a:lnTo>
                  <a:lnTo>
                    <a:pt x="1104900" y="440436"/>
                  </a:lnTo>
                  <a:lnTo>
                    <a:pt x="1104900" y="396367"/>
                  </a:lnTo>
                  <a:lnTo>
                    <a:pt x="1142365" y="396367"/>
                  </a:lnTo>
                  <a:lnTo>
                    <a:pt x="1142365" y="440436"/>
                  </a:lnTo>
                  <a:lnTo>
                    <a:pt x="1522730" y="440436"/>
                  </a:lnTo>
                  <a:lnTo>
                    <a:pt x="1522730" y="442849"/>
                  </a:lnTo>
                  <a:lnTo>
                    <a:pt x="1654810" y="442849"/>
                  </a:lnTo>
                  <a:lnTo>
                    <a:pt x="1654810" y="310769"/>
                  </a:lnTo>
                  <a:lnTo>
                    <a:pt x="1698879" y="310769"/>
                  </a:lnTo>
                  <a:lnTo>
                    <a:pt x="1698879" y="354838"/>
                  </a:lnTo>
                  <a:lnTo>
                    <a:pt x="1742948" y="354838"/>
                  </a:lnTo>
                  <a:lnTo>
                    <a:pt x="1742948" y="398907"/>
                  </a:lnTo>
                  <a:lnTo>
                    <a:pt x="1787017" y="398907"/>
                  </a:lnTo>
                  <a:lnTo>
                    <a:pt x="1787017" y="442976"/>
                  </a:lnTo>
                  <a:lnTo>
                    <a:pt x="1919097" y="442976"/>
                  </a:lnTo>
                  <a:lnTo>
                    <a:pt x="1919097" y="398907"/>
                  </a:lnTo>
                  <a:lnTo>
                    <a:pt x="1875028" y="398907"/>
                  </a:lnTo>
                  <a:lnTo>
                    <a:pt x="1875028" y="354838"/>
                  </a:lnTo>
                  <a:lnTo>
                    <a:pt x="1830959" y="354838"/>
                  </a:lnTo>
                  <a:lnTo>
                    <a:pt x="1830959" y="310769"/>
                  </a:lnTo>
                  <a:lnTo>
                    <a:pt x="1786890" y="310769"/>
                  </a:lnTo>
                  <a:lnTo>
                    <a:pt x="1786890" y="266700"/>
                  </a:lnTo>
                  <a:lnTo>
                    <a:pt x="1874901" y="266700"/>
                  </a:lnTo>
                  <a:lnTo>
                    <a:pt x="1874901" y="222631"/>
                  </a:lnTo>
                  <a:lnTo>
                    <a:pt x="1918970" y="222631"/>
                  </a:lnTo>
                  <a:lnTo>
                    <a:pt x="1918970" y="46482"/>
                  </a:lnTo>
                  <a:lnTo>
                    <a:pt x="1874901" y="46482"/>
                  </a:lnTo>
                  <a:lnTo>
                    <a:pt x="1874901" y="2413"/>
                  </a:lnTo>
                  <a:lnTo>
                    <a:pt x="1538732" y="2413"/>
                  </a:lnTo>
                  <a:lnTo>
                    <a:pt x="1538732" y="0"/>
                  </a:lnTo>
                  <a:lnTo>
                    <a:pt x="1142365" y="0"/>
                  </a:lnTo>
                  <a:lnTo>
                    <a:pt x="1142365" y="44069"/>
                  </a:lnTo>
                  <a:lnTo>
                    <a:pt x="1104900" y="44069"/>
                  </a:lnTo>
                  <a:lnTo>
                    <a:pt x="1104900" y="0"/>
                  </a:lnTo>
                  <a:lnTo>
                    <a:pt x="752602" y="0"/>
                  </a:lnTo>
                  <a:lnTo>
                    <a:pt x="752602" y="3302"/>
                  </a:lnTo>
                  <a:lnTo>
                    <a:pt x="637032" y="3302"/>
                  </a:lnTo>
                  <a:lnTo>
                    <a:pt x="637032" y="223520"/>
                  </a:lnTo>
                  <a:lnTo>
                    <a:pt x="504952" y="223520"/>
                  </a:lnTo>
                  <a:lnTo>
                    <a:pt x="504952" y="3302"/>
                  </a:lnTo>
                  <a:lnTo>
                    <a:pt x="372872" y="3302"/>
                  </a:lnTo>
                  <a:lnTo>
                    <a:pt x="372872" y="44069"/>
                  </a:lnTo>
                  <a:lnTo>
                    <a:pt x="352298" y="44069"/>
                  </a:lnTo>
                  <a:lnTo>
                    <a:pt x="352298" y="0"/>
                  </a:lnTo>
                  <a:close/>
                </a:path>
              </a:pathLst>
            </a:custGeom>
            <a:blipFill>
              <a:blip r:embed="rId4"/>
              <a:stretch>
                <a:fillRect l="-608230" t="-1960838" r="-562367" b="-1030174"/>
              </a:stretch>
            </a:blipFill>
          </p:spPr>
          <p:txBody>
            <a:bodyPr/>
            <a:lstStyle/>
            <a:p>
              <a:endParaRPr lang="en-AE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8515779" y="6899053"/>
            <a:ext cx="2132000" cy="332832"/>
            <a:chOff x="0" y="0"/>
            <a:chExt cx="2842666" cy="44377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42768" cy="443865"/>
            </a:xfrm>
            <a:custGeom>
              <a:avLst/>
              <a:gdLst/>
              <a:ahLst/>
              <a:cxnLst/>
              <a:rect l="l" t="t" r="r" b="b"/>
              <a:pathLst>
                <a:path w="2842768" h="443865">
                  <a:moveTo>
                    <a:pt x="1815338" y="90551"/>
                  </a:moveTo>
                  <a:lnTo>
                    <a:pt x="1815338" y="178689"/>
                  </a:lnTo>
                  <a:lnTo>
                    <a:pt x="1683131" y="178689"/>
                  </a:lnTo>
                  <a:lnTo>
                    <a:pt x="1683131" y="90551"/>
                  </a:lnTo>
                  <a:close/>
                  <a:moveTo>
                    <a:pt x="264287" y="91440"/>
                  </a:moveTo>
                  <a:lnTo>
                    <a:pt x="264287" y="135509"/>
                  </a:lnTo>
                  <a:lnTo>
                    <a:pt x="390525" y="135509"/>
                  </a:lnTo>
                  <a:lnTo>
                    <a:pt x="390525" y="223520"/>
                  </a:lnTo>
                  <a:lnTo>
                    <a:pt x="352425" y="223520"/>
                  </a:lnTo>
                  <a:lnTo>
                    <a:pt x="352425" y="179451"/>
                  </a:lnTo>
                  <a:lnTo>
                    <a:pt x="132207" y="179451"/>
                  </a:lnTo>
                  <a:lnTo>
                    <a:pt x="132207" y="91440"/>
                  </a:lnTo>
                  <a:close/>
                  <a:moveTo>
                    <a:pt x="769239" y="88138"/>
                  </a:moveTo>
                  <a:lnTo>
                    <a:pt x="769239" y="352298"/>
                  </a:lnTo>
                  <a:lnTo>
                    <a:pt x="522732" y="352298"/>
                  </a:lnTo>
                  <a:lnTo>
                    <a:pt x="522732" y="264287"/>
                  </a:lnTo>
                  <a:lnTo>
                    <a:pt x="742950" y="264287"/>
                  </a:lnTo>
                  <a:lnTo>
                    <a:pt x="742950" y="176149"/>
                  </a:lnTo>
                  <a:lnTo>
                    <a:pt x="522732" y="176149"/>
                  </a:lnTo>
                  <a:lnTo>
                    <a:pt x="522732" y="88138"/>
                  </a:lnTo>
                  <a:close/>
                  <a:moveTo>
                    <a:pt x="1033526" y="88138"/>
                  </a:moveTo>
                  <a:lnTo>
                    <a:pt x="1033526" y="176276"/>
                  </a:lnTo>
                  <a:lnTo>
                    <a:pt x="1157224" y="176276"/>
                  </a:lnTo>
                  <a:lnTo>
                    <a:pt x="1157224" y="264414"/>
                  </a:lnTo>
                  <a:lnTo>
                    <a:pt x="1033526" y="264414"/>
                  </a:lnTo>
                  <a:lnTo>
                    <a:pt x="1033526" y="352552"/>
                  </a:lnTo>
                  <a:lnTo>
                    <a:pt x="901319" y="352552"/>
                  </a:lnTo>
                  <a:lnTo>
                    <a:pt x="901319" y="88138"/>
                  </a:lnTo>
                  <a:close/>
                  <a:moveTo>
                    <a:pt x="1965579" y="91059"/>
                  </a:moveTo>
                  <a:lnTo>
                    <a:pt x="1965579" y="355346"/>
                  </a:lnTo>
                  <a:lnTo>
                    <a:pt x="1921510" y="355346"/>
                  </a:lnTo>
                  <a:lnTo>
                    <a:pt x="1921510" y="398907"/>
                  </a:lnTo>
                  <a:lnTo>
                    <a:pt x="1903349" y="398907"/>
                  </a:lnTo>
                  <a:lnTo>
                    <a:pt x="1903349" y="354838"/>
                  </a:lnTo>
                  <a:lnTo>
                    <a:pt x="1859280" y="354838"/>
                  </a:lnTo>
                  <a:lnTo>
                    <a:pt x="1859280" y="310769"/>
                  </a:lnTo>
                  <a:lnTo>
                    <a:pt x="1815211" y="310769"/>
                  </a:lnTo>
                  <a:lnTo>
                    <a:pt x="1815211" y="266700"/>
                  </a:lnTo>
                  <a:lnTo>
                    <a:pt x="1903349" y="266700"/>
                  </a:lnTo>
                  <a:lnTo>
                    <a:pt x="1903349" y="222631"/>
                  </a:lnTo>
                  <a:lnTo>
                    <a:pt x="1947418" y="222631"/>
                  </a:lnTo>
                  <a:lnTo>
                    <a:pt x="1947418" y="91059"/>
                  </a:lnTo>
                  <a:close/>
                  <a:moveTo>
                    <a:pt x="390525" y="0"/>
                  </a:moveTo>
                  <a:lnTo>
                    <a:pt x="390525" y="47371"/>
                  </a:lnTo>
                  <a:lnTo>
                    <a:pt x="352425" y="47371"/>
                  </a:lnTo>
                  <a:lnTo>
                    <a:pt x="352425" y="3302"/>
                  </a:lnTo>
                  <a:lnTo>
                    <a:pt x="44069" y="3302"/>
                  </a:lnTo>
                  <a:lnTo>
                    <a:pt x="44069" y="47371"/>
                  </a:lnTo>
                  <a:lnTo>
                    <a:pt x="0" y="47371"/>
                  </a:lnTo>
                  <a:lnTo>
                    <a:pt x="0" y="223520"/>
                  </a:lnTo>
                  <a:lnTo>
                    <a:pt x="44069" y="223520"/>
                  </a:lnTo>
                  <a:lnTo>
                    <a:pt x="44069" y="267589"/>
                  </a:lnTo>
                  <a:lnTo>
                    <a:pt x="264287" y="267589"/>
                  </a:lnTo>
                  <a:lnTo>
                    <a:pt x="264287" y="355727"/>
                  </a:lnTo>
                  <a:lnTo>
                    <a:pt x="132207" y="355727"/>
                  </a:lnTo>
                  <a:lnTo>
                    <a:pt x="132207" y="311658"/>
                  </a:lnTo>
                  <a:lnTo>
                    <a:pt x="0" y="311658"/>
                  </a:lnTo>
                  <a:lnTo>
                    <a:pt x="0" y="399796"/>
                  </a:lnTo>
                  <a:lnTo>
                    <a:pt x="44069" y="399796"/>
                  </a:lnTo>
                  <a:lnTo>
                    <a:pt x="44069" y="443865"/>
                  </a:lnTo>
                  <a:lnTo>
                    <a:pt x="352425" y="443865"/>
                  </a:lnTo>
                  <a:lnTo>
                    <a:pt x="352425" y="399669"/>
                  </a:lnTo>
                  <a:lnTo>
                    <a:pt x="390652" y="399669"/>
                  </a:lnTo>
                  <a:lnTo>
                    <a:pt x="390652" y="440436"/>
                  </a:lnTo>
                  <a:lnTo>
                    <a:pt x="787019" y="440436"/>
                  </a:lnTo>
                  <a:lnTo>
                    <a:pt x="787019" y="396367"/>
                  </a:lnTo>
                  <a:lnTo>
                    <a:pt x="813308" y="396367"/>
                  </a:lnTo>
                  <a:lnTo>
                    <a:pt x="813308" y="440436"/>
                  </a:lnTo>
                  <a:lnTo>
                    <a:pt x="1121664" y="440436"/>
                  </a:lnTo>
                  <a:lnTo>
                    <a:pt x="1121664" y="396367"/>
                  </a:lnTo>
                  <a:lnTo>
                    <a:pt x="1157351" y="396367"/>
                  </a:lnTo>
                  <a:lnTo>
                    <a:pt x="1157351" y="399669"/>
                  </a:lnTo>
                  <a:lnTo>
                    <a:pt x="1201420" y="399669"/>
                  </a:lnTo>
                  <a:lnTo>
                    <a:pt x="1201420" y="443738"/>
                  </a:lnTo>
                  <a:lnTo>
                    <a:pt x="1509776" y="443738"/>
                  </a:lnTo>
                  <a:lnTo>
                    <a:pt x="1509776" y="399669"/>
                  </a:lnTo>
                  <a:lnTo>
                    <a:pt x="1551051" y="399669"/>
                  </a:lnTo>
                  <a:lnTo>
                    <a:pt x="1551051" y="442849"/>
                  </a:lnTo>
                  <a:lnTo>
                    <a:pt x="1683258" y="442849"/>
                  </a:lnTo>
                  <a:lnTo>
                    <a:pt x="1683258" y="310769"/>
                  </a:lnTo>
                  <a:lnTo>
                    <a:pt x="1727200" y="310769"/>
                  </a:lnTo>
                  <a:lnTo>
                    <a:pt x="1727200" y="354838"/>
                  </a:lnTo>
                  <a:lnTo>
                    <a:pt x="1771269" y="354838"/>
                  </a:lnTo>
                  <a:lnTo>
                    <a:pt x="1771269" y="398907"/>
                  </a:lnTo>
                  <a:lnTo>
                    <a:pt x="1815338" y="398907"/>
                  </a:lnTo>
                  <a:lnTo>
                    <a:pt x="1815338" y="442976"/>
                  </a:lnTo>
                  <a:lnTo>
                    <a:pt x="1921510" y="442976"/>
                  </a:lnTo>
                  <a:lnTo>
                    <a:pt x="1921510" y="443484"/>
                  </a:lnTo>
                  <a:lnTo>
                    <a:pt x="2141728" y="443484"/>
                  </a:lnTo>
                  <a:lnTo>
                    <a:pt x="2141728" y="355346"/>
                  </a:lnTo>
                  <a:lnTo>
                    <a:pt x="2097659" y="355346"/>
                  </a:lnTo>
                  <a:lnTo>
                    <a:pt x="2097659" y="91440"/>
                  </a:lnTo>
                  <a:lnTo>
                    <a:pt x="2228469" y="91440"/>
                  </a:lnTo>
                  <a:lnTo>
                    <a:pt x="2228469" y="443738"/>
                  </a:lnTo>
                  <a:lnTo>
                    <a:pt x="2360676" y="443738"/>
                  </a:lnTo>
                  <a:lnTo>
                    <a:pt x="2360676" y="91440"/>
                  </a:lnTo>
                  <a:lnTo>
                    <a:pt x="2446147" y="91440"/>
                  </a:lnTo>
                  <a:lnTo>
                    <a:pt x="2446147" y="223520"/>
                  </a:lnTo>
                  <a:lnTo>
                    <a:pt x="2490216" y="223520"/>
                  </a:lnTo>
                  <a:lnTo>
                    <a:pt x="2490216" y="267589"/>
                  </a:lnTo>
                  <a:lnTo>
                    <a:pt x="2534285" y="267589"/>
                  </a:lnTo>
                  <a:lnTo>
                    <a:pt x="2534285" y="311658"/>
                  </a:lnTo>
                  <a:lnTo>
                    <a:pt x="2578354" y="311658"/>
                  </a:lnTo>
                  <a:lnTo>
                    <a:pt x="2578354" y="443738"/>
                  </a:lnTo>
                  <a:lnTo>
                    <a:pt x="2710561" y="443738"/>
                  </a:lnTo>
                  <a:lnTo>
                    <a:pt x="2710561" y="311658"/>
                  </a:lnTo>
                  <a:lnTo>
                    <a:pt x="2754630" y="311658"/>
                  </a:lnTo>
                  <a:lnTo>
                    <a:pt x="2754630" y="267589"/>
                  </a:lnTo>
                  <a:lnTo>
                    <a:pt x="2798699" y="267589"/>
                  </a:lnTo>
                  <a:lnTo>
                    <a:pt x="2798699" y="223520"/>
                  </a:lnTo>
                  <a:lnTo>
                    <a:pt x="2842768" y="223520"/>
                  </a:lnTo>
                  <a:lnTo>
                    <a:pt x="2842768" y="3302"/>
                  </a:lnTo>
                  <a:lnTo>
                    <a:pt x="2710561" y="3302"/>
                  </a:lnTo>
                  <a:lnTo>
                    <a:pt x="2710561" y="223520"/>
                  </a:lnTo>
                  <a:lnTo>
                    <a:pt x="2578354" y="223520"/>
                  </a:lnTo>
                  <a:lnTo>
                    <a:pt x="2578354" y="3302"/>
                  </a:lnTo>
                  <a:lnTo>
                    <a:pt x="2141728" y="3302"/>
                  </a:lnTo>
                  <a:lnTo>
                    <a:pt x="2141728" y="2921"/>
                  </a:lnTo>
                  <a:lnTo>
                    <a:pt x="1921510" y="2921"/>
                  </a:lnTo>
                  <a:lnTo>
                    <a:pt x="1921510" y="46482"/>
                  </a:lnTo>
                  <a:lnTo>
                    <a:pt x="1903349" y="46482"/>
                  </a:lnTo>
                  <a:lnTo>
                    <a:pt x="1903349" y="2413"/>
                  </a:lnTo>
                  <a:lnTo>
                    <a:pt x="1550924" y="2413"/>
                  </a:lnTo>
                  <a:lnTo>
                    <a:pt x="1550924" y="3302"/>
                  </a:lnTo>
                  <a:lnTo>
                    <a:pt x="1421638" y="3302"/>
                  </a:lnTo>
                  <a:lnTo>
                    <a:pt x="1421638" y="355727"/>
                  </a:lnTo>
                  <a:lnTo>
                    <a:pt x="1289431" y="355727"/>
                  </a:lnTo>
                  <a:lnTo>
                    <a:pt x="1289431" y="3302"/>
                  </a:lnTo>
                  <a:lnTo>
                    <a:pt x="1157224" y="3302"/>
                  </a:lnTo>
                  <a:lnTo>
                    <a:pt x="1157224" y="44069"/>
                  </a:lnTo>
                  <a:lnTo>
                    <a:pt x="1121664" y="44069"/>
                  </a:lnTo>
                  <a:lnTo>
                    <a:pt x="1121664" y="0"/>
                  </a:lnTo>
                  <a:lnTo>
                    <a:pt x="813308" y="0"/>
                  </a:lnTo>
                  <a:lnTo>
                    <a:pt x="813308" y="44069"/>
                  </a:lnTo>
                  <a:lnTo>
                    <a:pt x="787019" y="44069"/>
                  </a:lnTo>
                  <a:lnTo>
                    <a:pt x="787019" y="0"/>
                  </a:lnTo>
                  <a:close/>
                </a:path>
              </a:pathLst>
            </a:custGeom>
            <a:blipFill>
              <a:blip r:embed="rId5"/>
              <a:stretch>
                <a:fillRect l="-399412" t="-2072417" r="-358342" b="-917710"/>
              </a:stretch>
            </a:blipFill>
          </p:spPr>
          <p:txBody>
            <a:bodyPr/>
            <a:lstStyle/>
            <a:p>
              <a:endParaRPr lang="en-AE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8855907" y="7282958"/>
            <a:ext cx="1215142" cy="332832"/>
            <a:chOff x="0" y="0"/>
            <a:chExt cx="1620190" cy="44377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20266" cy="443738"/>
            </a:xfrm>
            <a:custGeom>
              <a:avLst/>
              <a:gdLst/>
              <a:ahLst/>
              <a:cxnLst/>
              <a:rect l="l" t="t" r="r" b="b"/>
              <a:pathLst>
                <a:path w="1620266" h="443738">
                  <a:moveTo>
                    <a:pt x="1488059" y="88138"/>
                  </a:moveTo>
                  <a:lnTo>
                    <a:pt x="1488059" y="176276"/>
                  </a:lnTo>
                  <a:lnTo>
                    <a:pt x="1355852" y="176276"/>
                  </a:lnTo>
                  <a:lnTo>
                    <a:pt x="1355852" y="88138"/>
                  </a:lnTo>
                  <a:close/>
                  <a:moveTo>
                    <a:pt x="1488059" y="264287"/>
                  </a:moveTo>
                  <a:lnTo>
                    <a:pt x="1488059" y="352425"/>
                  </a:lnTo>
                  <a:lnTo>
                    <a:pt x="1355852" y="352425"/>
                  </a:lnTo>
                  <a:lnTo>
                    <a:pt x="1355852" y="264287"/>
                  </a:lnTo>
                  <a:close/>
                  <a:moveTo>
                    <a:pt x="44069" y="0"/>
                  </a:moveTo>
                  <a:lnTo>
                    <a:pt x="44069" y="44069"/>
                  </a:lnTo>
                  <a:lnTo>
                    <a:pt x="0" y="44069"/>
                  </a:lnTo>
                  <a:lnTo>
                    <a:pt x="0" y="396367"/>
                  </a:lnTo>
                  <a:lnTo>
                    <a:pt x="44069" y="396367"/>
                  </a:lnTo>
                  <a:lnTo>
                    <a:pt x="44069" y="440436"/>
                  </a:lnTo>
                  <a:lnTo>
                    <a:pt x="352425" y="440436"/>
                  </a:lnTo>
                  <a:lnTo>
                    <a:pt x="352425" y="396367"/>
                  </a:lnTo>
                  <a:lnTo>
                    <a:pt x="396494" y="396367"/>
                  </a:lnTo>
                  <a:lnTo>
                    <a:pt x="396494" y="264287"/>
                  </a:lnTo>
                  <a:lnTo>
                    <a:pt x="264287" y="264287"/>
                  </a:lnTo>
                  <a:lnTo>
                    <a:pt x="264287" y="352425"/>
                  </a:lnTo>
                  <a:lnTo>
                    <a:pt x="132207" y="352425"/>
                  </a:lnTo>
                  <a:lnTo>
                    <a:pt x="132207" y="88138"/>
                  </a:lnTo>
                  <a:lnTo>
                    <a:pt x="264287" y="88138"/>
                  </a:lnTo>
                  <a:lnTo>
                    <a:pt x="264287" y="176276"/>
                  </a:lnTo>
                  <a:lnTo>
                    <a:pt x="396494" y="176276"/>
                  </a:lnTo>
                  <a:lnTo>
                    <a:pt x="396494" y="44069"/>
                  </a:lnTo>
                  <a:lnTo>
                    <a:pt x="352425" y="44069"/>
                  </a:lnTo>
                  <a:lnTo>
                    <a:pt x="352425" y="0"/>
                  </a:lnTo>
                  <a:close/>
                  <a:moveTo>
                    <a:pt x="1223772" y="0"/>
                  </a:moveTo>
                  <a:lnTo>
                    <a:pt x="1223772" y="440436"/>
                  </a:lnTo>
                  <a:lnTo>
                    <a:pt x="1576197" y="440436"/>
                  </a:lnTo>
                  <a:lnTo>
                    <a:pt x="1576197" y="396367"/>
                  </a:lnTo>
                  <a:lnTo>
                    <a:pt x="1620266" y="396367"/>
                  </a:lnTo>
                  <a:lnTo>
                    <a:pt x="1620266" y="264287"/>
                  </a:lnTo>
                  <a:lnTo>
                    <a:pt x="1576197" y="264287"/>
                  </a:lnTo>
                  <a:lnTo>
                    <a:pt x="1576197" y="176149"/>
                  </a:lnTo>
                  <a:lnTo>
                    <a:pt x="1620266" y="176149"/>
                  </a:lnTo>
                  <a:lnTo>
                    <a:pt x="1620266" y="44069"/>
                  </a:lnTo>
                  <a:lnTo>
                    <a:pt x="1576197" y="44069"/>
                  </a:lnTo>
                  <a:lnTo>
                    <a:pt x="1576197" y="0"/>
                  </a:lnTo>
                  <a:close/>
                  <a:moveTo>
                    <a:pt x="414401" y="1270"/>
                  </a:moveTo>
                  <a:lnTo>
                    <a:pt x="414401" y="441706"/>
                  </a:lnTo>
                  <a:lnTo>
                    <a:pt x="810895" y="441706"/>
                  </a:lnTo>
                  <a:lnTo>
                    <a:pt x="810895" y="399669"/>
                  </a:lnTo>
                  <a:lnTo>
                    <a:pt x="847852" y="399669"/>
                  </a:lnTo>
                  <a:lnTo>
                    <a:pt x="847852" y="443738"/>
                  </a:lnTo>
                  <a:lnTo>
                    <a:pt x="1156081" y="443738"/>
                  </a:lnTo>
                  <a:lnTo>
                    <a:pt x="1156081" y="399669"/>
                  </a:lnTo>
                  <a:lnTo>
                    <a:pt x="1200150" y="399669"/>
                  </a:lnTo>
                  <a:lnTo>
                    <a:pt x="1200150" y="3302"/>
                  </a:lnTo>
                  <a:lnTo>
                    <a:pt x="1067943" y="3302"/>
                  </a:lnTo>
                  <a:lnTo>
                    <a:pt x="1067943" y="355727"/>
                  </a:lnTo>
                  <a:lnTo>
                    <a:pt x="935863" y="355727"/>
                  </a:lnTo>
                  <a:lnTo>
                    <a:pt x="935863" y="3302"/>
                  </a:lnTo>
                  <a:lnTo>
                    <a:pt x="803656" y="3302"/>
                  </a:lnTo>
                  <a:lnTo>
                    <a:pt x="803656" y="353695"/>
                  </a:lnTo>
                  <a:lnTo>
                    <a:pt x="546481" y="353695"/>
                  </a:lnTo>
                  <a:lnTo>
                    <a:pt x="546481" y="1270"/>
                  </a:lnTo>
                  <a:close/>
                </a:path>
              </a:pathLst>
            </a:custGeom>
            <a:blipFill>
              <a:blip r:embed="rId6"/>
              <a:stretch>
                <a:fillRect l="-728761" t="-2188365" r="-676176" b="-802647"/>
              </a:stretch>
            </a:blipFill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38D8611-F383-F071-5901-9207527C1787}"/>
              </a:ext>
            </a:extLst>
          </p:cNvPr>
          <p:cNvSpPr txBox="1"/>
          <p:nvPr/>
        </p:nvSpPr>
        <p:spPr>
          <a:xfrm>
            <a:off x="4991100" y="1951306"/>
            <a:ext cx="82677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E" sz="3600" b="1" dirty="0">
                <a:solidFill>
                  <a:srgbClr val="FFFF00"/>
                </a:solidFill>
              </a:rPr>
              <a:t>Upcoming: </a:t>
            </a:r>
          </a:p>
          <a:p>
            <a:r>
              <a:rPr lang="en-AE" sz="3600" b="1" dirty="0">
                <a:solidFill>
                  <a:schemeClr val="bg1"/>
                </a:solidFill>
              </a:rPr>
              <a:t>Day 2 (Tuesday)</a:t>
            </a:r>
          </a:p>
          <a:p>
            <a:r>
              <a:rPr lang="en-AE" sz="3600" dirty="0">
                <a:solidFill>
                  <a:schemeClr val="bg1"/>
                </a:solidFill>
              </a:rPr>
              <a:t>Chapters 3 &amp; 4: </a:t>
            </a:r>
            <a:r>
              <a:rPr lang="en-US" sz="3600" dirty="0">
                <a:solidFill>
                  <a:schemeClr val="bg1"/>
                </a:solidFill>
              </a:rPr>
              <a:t>Advanced Static Analysis and Introduction to Dynamic Analysis.</a:t>
            </a:r>
            <a:endParaRPr lang="en-AE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16047" y="8831647"/>
            <a:ext cx="12076659" cy="7637425"/>
          </a:xfrm>
          <a:custGeom>
            <a:avLst/>
            <a:gdLst/>
            <a:ahLst/>
            <a:cxnLst/>
            <a:rect l="l" t="t" r="r" b="b"/>
            <a:pathLst>
              <a:path w="12076659" h="7637425">
                <a:moveTo>
                  <a:pt x="0" y="0"/>
                </a:moveTo>
                <a:lnTo>
                  <a:pt x="12076659" y="0"/>
                </a:lnTo>
                <a:lnTo>
                  <a:pt x="12076659" y="7637425"/>
                </a:lnTo>
                <a:lnTo>
                  <a:pt x="0" y="7637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958" r="-2958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2916047" y="-5095497"/>
            <a:ext cx="12076659" cy="7210772"/>
          </a:xfrm>
          <a:custGeom>
            <a:avLst/>
            <a:gdLst/>
            <a:ahLst/>
            <a:cxnLst/>
            <a:rect l="l" t="t" r="r" b="b"/>
            <a:pathLst>
              <a:path w="12076659" h="7210772">
                <a:moveTo>
                  <a:pt x="0" y="0"/>
                </a:moveTo>
                <a:lnTo>
                  <a:pt x="12076659" y="0"/>
                </a:lnTo>
                <a:lnTo>
                  <a:pt x="12076659" y="7210772"/>
                </a:lnTo>
                <a:lnTo>
                  <a:pt x="0" y="72107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561691" y="9068677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10" y="0"/>
                </a:lnTo>
                <a:lnTo>
                  <a:pt x="2068110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0" y="9482746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644D74-6813-AC40-54AE-DB9F3E664EDD}"/>
              </a:ext>
            </a:extLst>
          </p:cNvPr>
          <p:cNvSpPr txBox="1"/>
          <p:nvPr/>
        </p:nvSpPr>
        <p:spPr>
          <a:xfrm>
            <a:off x="2919676" y="2338614"/>
            <a:ext cx="119634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+mj-lt"/>
              </a:rPr>
              <a:t>What is Malware?</a:t>
            </a:r>
            <a:endParaRPr lang="en-AE" sz="6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A41839-A07A-451F-F0F7-523DCFA4F668}"/>
              </a:ext>
            </a:extLst>
          </p:cNvPr>
          <p:cNvSpPr txBox="1"/>
          <p:nvPr/>
        </p:nvSpPr>
        <p:spPr>
          <a:xfrm>
            <a:off x="3048000" y="4596298"/>
            <a:ext cx="128778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dirty="0">
                <a:solidFill>
                  <a:schemeClr val="bg1"/>
                </a:solidFill>
                <a:effectLst/>
                <a:latin typeface="+mj-lt"/>
              </a:rPr>
              <a:t>Malware </a:t>
            </a:r>
            <a:r>
              <a:rPr lang="en-US" sz="3600" b="0" i="0" dirty="0">
                <a:solidFill>
                  <a:srgbClr val="FFFF00"/>
                </a:solidFill>
                <a:effectLst/>
                <a:latin typeface="+mj-lt"/>
              </a:rPr>
              <a:t>(short for “malicious software”) </a:t>
            </a:r>
            <a:r>
              <a:rPr lang="en-US" sz="3600" b="0" i="0" dirty="0">
                <a:solidFill>
                  <a:schemeClr val="bg1"/>
                </a:solidFill>
                <a:effectLst/>
                <a:latin typeface="+mj-lt"/>
              </a:rPr>
              <a:t>is a file or code, typically delivered over a network, that infects, explores, steals or conducts virtually any behavior an attacker wants. </a:t>
            </a:r>
          </a:p>
          <a:p>
            <a:endParaRPr lang="en-US" sz="3600" dirty="0">
              <a:solidFill>
                <a:schemeClr val="bg1"/>
              </a:solidFill>
              <a:latin typeface="+mj-lt"/>
            </a:endParaRPr>
          </a:p>
          <a:p>
            <a:r>
              <a:rPr lang="en-US" sz="3600" dirty="0">
                <a:solidFill>
                  <a:srgbClr val="FFFF00"/>
                </a:solidFill>
                <a:latin typeface="+mj-lt"/>
              </a:rPr>
              <a:t>In short, It’s a software that has malicious activity, usually made by highly skilled individuals for money or cyberwarfare reasons.</a:t>
            </a:r>
          </a:p>
        </p:txBody>
      </p:sp>
      <p:pic>
        <p:nvPicPr>
          <p:cNvPr id="1026" name="Picture 2" descr="Cybersecurity: Nation-State Actors, Encrypted Cybercrimes and  Man-in-the-Middle Attacks - ACAMS Today">
            <a:extLst>
              <a:ext uri="{FF2B5EF4-FFF2-40B4-BE49-F238E27FC236}">
                <a16:creationId xmlns:a16="http://schemas.microsoft.com/office/drawing/2014/main" id="{E77F19D9-CC99-A47F-9E41-AF7733F48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600" y="919769"/>
            <a:ext cx="6953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846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624CA5-BDAE-7A3F-A26C-C51057A47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B001098-6168-3C3E-680A-DC14C2E4C52B}"/>
              </a:ext>
            </a:extLst>
          </p:cNvPr>
          <p:cNvSpPr/>
          <p:nvPr/>
        </p:nvSpPr>
        <p:spPr>
          <a:xfrm>
            <a:off x="2916047" y="8831647"/>
            <a:ext cx="12076659" cy="7637425"/>
          </a:xfrm>
          <a:custGeom>
            <a:avLst/>
            <a:gdLst/>
            <a:ahLst/>
            <a:cxnLst/>
            <a:rect l="l" t="t" r="r" b="b"/>
            <a:pathLst>
              <a:path w="12076659" h="7637425">
                <a:moveTo>
                  <a:pt x="0" y="0"/>
                </a:moveTo>
                <a:lnTo>
                  <a:pt x="12076659" y="0"/>
                </a:lnTo>
                <a:lnTo>
                  <a:pt x="12076659" y="7637425"/>
                </a:lnTo>
                <a:lnTo>
                  <a:pt x="0" y="76374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-2958" r="-2958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B119DBA-5334-9A62-8C63-A8C6F8120C6A}"/>
              </a:ext>
            </a:extLst>
          </p:cNvPr>
          <p:cNvSpPr/>
          <p:nvPr/>
        </p:nvSpPr>
        <p:spPr>
          <a:xfrm>
            <a:off x="2916047" y="-5095497"/>
            <a:ext cx="12076659" cy="7210772"/>
          </a:xfrm>
          <a:custGeom>
            <a:avLst/>
            <a:gdLst/>
            <a:ahLst/>
            <a:cxnLst/>
            <a:rect l="l" t="t" r="r" b="b"/>
            <a:pathLst>
              <a:path w="12076659" h="7210772">
                <a:moveTo>
                  <a:pt x="0" y="0"/>
                </a:moveTo>
                <a:lnTo>
                  <a:pt x="12076659" y="0"/>
                </a:lnTo>
                <a:lnTo>
                  <a:pt x="12076659" y="7210772"/>
                </a:lnTo>
                <a:lnTo>
                  <a:pt x="0" y="72107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068E335-7242-FB7B-1947-A6B2F2778636}"/>
              </a:ext>
            </a:extLst>
          </p:cNvPr>
          <p:cNvSpPr/>
          <p:nvPr/>
        </p:nvSpPr>
        <p:spPr>
          <a:xfrm>
            <a:off x="15561691" y="9068677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10" y="0"/>
                </a:lnTo>
                <a:lnTo>
                  <a:pt x="2068110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5F19B47-337D-B277-9B85-89F173C4196D}"/>
              </a:ext>
            </a:extLst>
          </p:cNvPr>
          <p:cNvSpPr/>
          <p:nvPr/>
        </p:nvSpPr>
        <p:spPr>
          <a:xfrm>
            <a:off x="0" y="9482746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pic>
        <p:nvPicPr>
          <p:cNvPr id="10" name="Online Media 9" title="RSA 2018: The Effects of WannaCry">
            <a:hlinkClick r:id="" action="ppaction://media"/>
            <a:extLst>
              <a:ext uri="{FF2B5EF4-FFF2-40B4-BE49-F238E27FC236}">
                <a16:creationId xmlns:a16="http://schemas.microsoft.com/office/drawing/2014/main" id="{C5393270-4AD6-0C80-3344-73E08B760C5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4419600" y="3238500"/>
            <a:ext cx="9105024" cy="51443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5BC932-A7E6-60A2-55FC-E9F342529231}"/>
              </a:ext>
            </a:extLst>
          </p:cNvPr>
          <p:cNvSpPr txBox="1"/>
          <p:nvPr/>
        </p:nvSpPr>
        <p:spPr>
          <a:xfrm>
            <a:off x="2145638" y="2123051"/>
            <a:ext cx="139967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+mj-lt"/>
              </a:rPr>
              <a:t>WannaCry Ransomware (Malware Type)</a:t>
            </a:r>
            <a:endParaRPr lang="en-AE" sz="6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18714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3629" y="-19520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0FE55-36A9-7028-EEA3-9C39D0F49823}"/>
              </a:ext>
            </a:extLst>
          </p:cNvPr>
          <p:cNvSpPr txBox="1"/>
          <p:nvPr/>
        </p:nvSpPr>
        <p:spPr>
          <a:xfrm>
            <a:off x="2137229" y="1140332"/>
            <a:ext cx="107768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Scenario Case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5CE78F-E7F2-703B-51A2-843D40A88E65}"/>
              </a:ext>
            </a:extLst>
          </p:cNvPr>
          <p:cNvSpPr txBox="1"/>
          <p:nvPr/>
        </p:nvSpPr>
        <p:spPr>
          <a:xfrm>
            <a:off x="2133600" y="3543300"/>
            <a:ext cx="107768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Al Hussein Technical University found malware on one of their workstations, so they hired a consultant to clean &amp; re-create that workstation.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rgbClr val="FFFF00"/>
                </a:solidFill>
              </a:rPr>
              <a:t>But that’s it? It’s done?</a:t>
            </a:r>
            <a:endParaRPr lang="en-AE" sz="3600" b="1" dirty="0">
              <a:solidFill>
                <a:srgbClr val="FFFF00"/>
              </a:solidFill>
            </a:endParaRPr>
          </a:p>
        </p:txBody>
      </p:sp>
      <p:pic>
        <p:nvPicPr>
          <p:cNvPr id="4098" name="Picture 2" descr="Installs free scanner and cleans malware my son is a Computer software  Engineer - Family Tech Support Guy - quickmeme">
            <a:extLst>
              <a:ext uri="{FF2B5EF4-FFF2-40B4-BE49-F238E27FC236}">
                <a16:creationId xmlns:a16="http://schemas.microsoft.com/office/drawing/2014/main" id="{3B0C1BED-8D91-AF80-B01D-13F1ED798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340" y="5579204"/>
            <a:ext cx="4015097" cy="401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52400" y="-19520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0FE55-36A9-7028-EEA3-9C39D0F49823}"/>
              </a:ext>
            </a:extLst>
          </p:cNvPr>
          <p:cNvSpPr txBox="1"/>
          <p:nvPr/>
        </p:nvSpPr>
        <p:spPr>
          <a:xfrm>
            <a:off x="3581400" y="1325368"/>
            <a:ext cx="107768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Scenario Case (Contd.)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5CE78F-E7F2-703B-51A2-843D40A88E65}"/>
              </a:ext>
            </a:extLst>
          </p:cNvPr>
          <p:cNvSpPr txBox="1"/>
          <p:nvPr/>
        </p:nvSpPr>
        <p:spPr>
          <a:xfrm>
            <a:off x="2133600" y="3543300"/>
            <a:ext cx="107768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After malware is found, you need to know: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Did an attacker implant a rootkit or trojan on your systems?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Is the attacker really gone?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What did the attacker steal or add?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How did the attack get in?</a:t>
            </a:r>
            <a:endParaRPr lang="en-A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849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1249</TotalTime>
  <Words>1798</Words>
  <Application>Microsoft Office PowerPoint</Application>
  <PresentationFormat>Custom</PresentationFormat>
  <Paragraphs>289</Paragraphs>
  <Slides>52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Wingdings</vt:lpstr>
      <vt:lpstr>Verdana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</dc:title>
  <dc:creator>Noor AL-Natsheh</dc:creator>
  <cp:lastModifiedBy>SOUD AL-SMADI</cp:lastModifiedBy>
  <cp:revision>89</cp:revision>
  <dcterms:created xsi:type="dcterms:W3CDTF">2006-08-16T00:00:00Z</dcterms:created>
  <dcterms:modified xsi:type="dcterms:W3CDTF">2024-02-07T14:55:23Z</dcterms:modified>
  <dc:identifier>DAFpMafTT9s</dc:identifier>
</cp:coreProperties>
</file>